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4"/>
  </p:notesMasterIdLst>
  <p:sldIdLst>
    <p:sldId id="257" r:id="rId2"/>
    <p:sldId id="260" r:id="rId3"/>
    <p:sldId id="346" r:id="rId4"/>
    <p:sldId id="347" r:id="rId5"/>
    <p:sldId id="348" r:id="rId6"/>
    <p:sldId id="349" r:id="rId7"/>
    <p:sldId id="350" r:id="rId8"/>
    <p:sldId id="465" r:id="rId9"/>
    <p:sldId id="472" r:id="rId10"/>
    <p:sldId id="352" r:id="rId11"/>
    <p:sldId id="355" r:id="rId12"/>
    <p:sldId id="479" r:id="rId13"/>
    <p:sldId id="480" r:id="rId14"/>
    <p:sldId id="466" r:id="rId15"/>
    <p:sldId id="481" r:id="rId16"/>
    <p:sldId id="478" r:id="rId17"/>
    <p:sldId id="467" r:id="rId18"/>
    <p:sldId id="468" r:id="rId19"/>
    <p:sldId id="482" r:id="rId20"/>
    <p:sldId id="483" r:id="rId21"/>
    <p:sldId id="490" r:id="rId22"/>
    <p:sldId id="491" r:id="rId23"/>
    <p:sldId id="492" r:id="rId24"/>
    <p:sldId id="493" r:id="rId25"/>
    <p:sldId id="494" r:id="rId26"/>
    <p:sldId id="548" r:id="rId27"/>
    <p:sldId id="550" r:id="rId28"/>
    <p:sldId id="551" r:id="rId29"/>
    <p:sldId id="549" r:id="rId30"/>
    <p:sldId id="373" r:id="rId31"/>
    <p:sldId id="374" r:id="rId32"/>
    <p:sldId id="375" r:id="rId33"/>
    <p:sldId id="376" r:id="rId34"/>
    <p:sldId id="495" r:id="rId35"/>
    <p:sldId id="496" r:id="rId36"/>
    <p:sldId id="497" r:id="rId37"/>
    <p:sldId id="498" r:id="rId38"/>
    <p:sldId id="499" r:id="rId39"/>
    <p:sldId id="500" r:id="rId40"/>
    <p:sldId id="552" r:id="rId41"/>
    <p:sldId id="501" r:id="rId42"/>
    <p:sldId id="502" r:id="rId43"/>
    <p:sldId id="509" r:id="rId44"/>
    <p:sldId id="546" r:id="rId45"/>
    <p:sldId id="553" r:id="rId46"/>
    <p:sldId id="554" r:id="rId47"/>
    <p:sldId id="555" r:id="rId48"/>
    <p:sldId id="556" r:id="rId49"/>
    <p:sldId id="557" r:id="rId50"/>
    <p:sldId id="558" r:id="rId51"/>
    <p:sldId id="545" r:id="rId52"/>
    <p:sldId id="517" r:id="rId53"/>
    <p:sldId id="510" r:id="rId54"/>
    <p:sldId id="503" r:id="rId55"/>
    <p:sldId id="380" r:id="rId56"/>
    <p:sldId id="507" r:id="rId57"/>
    <p:sldId id="508" r:id="rId58"/>
    <p:sldId id="395" r:id="rId59"/>
    <p:sldId id="396" r:id="rId60"/>
    <p:sldId id="397" r:id="rId61"/>
    <p:sldId id="505" r:id="rId62"/>
    <p:sldId id="506" r:id="rId63"/>
    <p:sldId id="512" r:id="rId64"/>
    <p:sldId id="513" r:id="rId65"/>
    <p:sldId id="444" r:id="rId66"/>
    <p:sldId id="408" r:id="rId67"/>
    <p:sldId id="514" r:id="rId68"/>
    <p:sldId id="515" r:id="rId69"/>
    <p:sldId id="516" r:id="rId70"/>
    <p:sldId id="518" r:id="rId71"/>
    <p:sldId id="519" r:id="rId72"/>
    <p:sldId id="520" r:id="rId73"/>
    <p:sldId id="521" r:id="rId74"/>
    <p:sldId id="522" r:id="rId75"/>
    <p:sldId id="523" r:id="rId76"/>
    <p:sldId id="417" r:id="rId77"/>
    <p:sldId id="525" r:id="rId78"/>
    <p:sldId id="418" r:id="rId79"/>
    <p:sldId id="526" r:id="rId80"/>
    <p:sldId id="527" r:id="rId81"/>
    <p:sldId id="528" r:id="rId82"/>
    <p:sldId id="422" r:id="rId83"/>
    <p:sldId id="451" r:id="rId84"/>
    <p:sldId id="530" r:id="rId85"/>
    <p:sldId id="531" r:id="rId86"/>
    <p:sldId id="532" r:id="rId87"/>
    <p:sldId id="533" r:id="rId88"/>
    <p:sldId id="529" r:id="rId89"/>
    <p:sldId id="534" r:id="rId90"/>
    <p:sldId id="458" r:id="rId91"/>
    <p:sldId id="535" r:id="rId92"/>
    <p:sldId id="536" r:id="rId93"/>
    <p:sldId id="537" r:id="rId94"/>
    <p:sldId id="538" r:id="rId95"/>
    <p:sldId id="539" r:id="rId96"/>
    <p:sldId id="540" r:id="rId97"/>
    <p:sldId id="461" r:id="rId98"/>
    <p:sldId id="543" r:id="rId99"/>
    <p:sldId id="541" r:id="rId100"/>
    <p:sldId id="544" r:id="rId101"/>
    <p:sldId id="542" r:id="rId102"/>
    <p:sldId id="426" r:id="rId103"/>
  </p:sldIdLst>
  <p:sldSz cx="9144000" cy="5143500" type="screen16x9"/>
  <p:notesSz cx="6858000" cy="9144000"/>
  <p:embeddedFontLst>
    <p:embeddedFont>
      <p:font typeface="Proxima Nova" charset="0"/>
      <p:regular r:id="rId105"/>
      <p:bold r:id="rId106"/>
      <p:italic r:id="rId107"/>
      <p:boldItalic r:id="rId108"/>
    </p:embeddedFont>
    <p:embeddedFont>
      <p:font typeface="MS PGothic" pitchFamily="34" charset="-128"/>
      <p:regular r:id="rId109"/>
    </p:embeddedFont>
    <p:embeddedFont>
      <p:font typeface="Calibri" pitchFamily="34" charset="0"/>
      <p:regular r:id="rId110"/>
      <p:bold r:id="rId111"/>
      <p:italic r:id="rId112"/>
      <p:boldItalic r:id="rId113"/>
    </p:embeddedFont>
    <p:embeddedFont>
      <p:font typeface="Tahoma" pitchFamily="34" charset="0"/>
      <p:regular r:id="rId114"/>
      <p:bold r:id="rId1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Berg" initials="" lastIdx="4" clrIdx="0"/>
  <p:cmAuthor id="1" name="Carolyn Gulas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8.fntdata"/><Relationship Id="rId16" Type="http://schemas.openxmlformats.org/officeDocument/2006/relationships/slide" Target="slides/slide15.xml"/><Relationship Id="rId107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font" Target="fonts/font6.fntdata"/><Relationship Id="rId115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1.fntdata"/><Relationship Id="rId113" Type="http://schemas.openxmlformats.org/officeDocument/2006/relationships/font" Target="fonts/font9.fntdata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font" Target="fonts/font4.fntdata"/><Relationship Id="rId11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.fntdata"/><Relationship Id="rId114" Type="http://schemas.openxmlformats.org/officeDocument/2006/relationships/font" Target="fonts/font10.fntdata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5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FDDA9-73EA-4326-98F8-591A7F54D3C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75BBFBB-1DE0-4A26-876B-1EF38AED39B4}">
      <dgm:prSet phldrT="[Text]"/>
      <dgm:spPr/>
      <dgm:t>
        <a:bodyPr/>
        <a:lstStyle/>
        <a:p>
          <a:r>
            <a:rPr lang="en-US" dirty="0" smtClean="0"/>
            <a:t>The CRVS Systems Improvement Framework</a:t>
          </a:r>
          <a:endParaRPr lang="en-US" dirty="0"/>
        </a:p>
      </dgm:t>
    </dgm:pt>
    <dgm:pt modelId="{0D399AD8-2B47-4D12-A5F8-0797E763E9A0}" type="parTrans" cxnId="{EF5E04A2-53E8-4EFD-AC9B-F3DD4706E378}">
      <dgm:prSet/>
      <dgm:spPr/>
      <dgm:t>
        <a:bodyPr/>
        <a:lstStyle/>
        <a:p>
          <a:endParaRPr lang="en-US"/>
        </a:p>
      </dgm:t>
    </dgm:pt>
    <dgm:pt modelId="{C2F400D0-D744-43D3-8299-F33A00C1D154}" type="sibTrans" cxnId="{EF5E04A2-53E8-4EFD-AC9B-F3DD4706E378}">
      <dgm:prSet/>
      <dgm:spPr/>
      <dgm:t>
        <a:bodyPr/>
        <a:lstStyle/>
        <a:p>
          <a:endParaRPr lang="en-US"/>
        </a:p>
      </dgm:t>
    </dgm:pt>
    <dgm:pt modelId="{3B6B6656-A7C5-4FC6-86E0-3F69B2755807}">
      <dgm:prSet phldrT="[Text]"/>
      <dgm:spPr/>
      <dgm:t>
        <a:bodyPr/>
        <a:lstStyle/>
        <a:p>
          <a:r>
            <a:rPr lang="en-US" dirty="0" smtClean="0"/>
            <a:t>Application of the CRVS Systems Improvement Framework</a:t>
          </a:r>
          <a:endParaRPr lang="en-US" dirty="0"/>
        </a:p>
      </dgm:t>
    </dgm:pt>
    <dgm:pt modelId="{125B71F7-1883-4FCA-A2C9-DB6E3AE10E4D}" type="parTrans" cxnId="{2F5FBA15-3665-49E4-B184-9CFD4B2928FF}">
      <dgm:prSet/>
      <dgm:spPr/>
      <dgm:t>
        <a:bodyPr/>
        <a:lstStyle/>
        <a:p>
          <a:endParaRPr lang="en-US"/>
        </a:p>
      </dgm:t>
    </dgm:pt>
    <dgm:pt modelId="{4262A7F0-21B0-418A-B419-8BB73DDACE4D}" type="sibTrans" cxnId="{2F5FBA15-3665-49E4-B184-9CFD4B2928FF}">
      <dgm:prSet/>
      <dgm:spPr/>
      <dgm:t>
        <a:bodyPr/>
        <a:lstStyle/>
        <a:p>
          <a:endParaRPr lang="en-US"/>
        </a:p>
      </dgm:t>
    </dgm:pt>
    <dgm:pt modelId="{6F51DD5E-8378-4740-909B-21FC4952EEB0}">
      <dgm:prSet/>
      <dgm:spPr/>
      <dgm:t>
        <a:bodyPr/>
        <a:lstStyle/>
        <a:p>
          <a:r>
            <a:rPr lang="en-US" dirty="0" smtClean="0"/>
            <a:t>Introduction to BPI as Applied to CRVS Improvement</a:t>
          </a:r>
          <a:endParaRPr lang="en-US" dirty="0"/>
        </a:p>
      </dgm:t>
    </dgm:pt>
    <dgm:pt modelId="{029A76DB-6F3F-486B-A550-5E9C38B7F919}" type="parTrans" cxnId="{332F799E-92B8-4814-B66D-197C5C37F286}">
      <dgm:prSet/>
      <dgm:spPr/>
      <dgm:t>
        <a:bodyPr/>
        <a:lstStyle/>
        <a:p>
          <a:endParaRPr lang="en-US"/>
        </a:p>
      </dgm:t>
    </dgm:pt>
    <dgm:pt modelId="{87FC01E4-B46C-4B00-80CC-88FABF187526}" type="sibTrans" cxnId="{332F799E-92B8-4814-B66D-197C5C37F286}">
      <dgm:prSet/>
      <dgm:spPr/>
      <dgm:t>
        <a:bodyPr/>
        <a:lstStyle/>
        <a:p>
          <a:endParaRPr lang="en-US"/>
        </a:p>
      </dgm:t>
    </dgm:pt>
    <dgm:pt modelId="{F27B79DA-2354-402E-9A41-5C14A2071481}" type="pres">
      <dgm:prSet presAssocID="{AE5FDDA9-73EA-4326-98F8-591A7F54D3CE}" presName="CompostProcess" presStyleCnt="0">
        <dgm:presLayoutVars>
          <dgm:dir/>
          <dgm:resizeHandles val="exact"/>
        </dgm:presLayoutVars>
      </dgm:prSet>
      <dgm:spPr/>
    </dgm:pt>
    <dgm:pt modelId="{E5A37D4C-AF9D-486C-8E14-B0585AC5FE48}" type="pres">
      <dgm:prSet presAssocID="{AE5FDDA9-73EA-4326-98F8-591A7F54D3CE}" presName="arrow" presStyleLbl="bgShp" presStyleIdx="0" presStyleCnt="1" custScaleX="117647"/>
      <dgm:spPr/>
    </dgm:pt>
    <dgm:pt modelId="{1A28B2A4-446C-4431-A8C3-7EA36B9A76DE}" type="pres">
      <dgm:prSet presAssocID="{AE5FDDA9-73EA-4326-98F8-591A7F54D3CE}" presName="linearProcess" presStyleCnt="0"/>
      <dgm:spPr/>
    </dgm:pt>
    <dgm:pt modelId="{4CD23F8F-E821-4E68-948F-894FF6C746A5}" type="pres">
      <dgm:prSet presAssocID="{6F51DD5E-8378-4740-909B-21FC4952EE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D88ED-14FF-4218-A1AE-129BF11849A6}" type="pres">
      <dgm:prSet presAssocID="{87FC01E4-B46C-4B00-80CC-88FABF187526}" presName="sibTrans" presStyleCnt="0"/>
      <dgm:spPr/>
    </dgm:pt>
    <dgm:pt modelId="{982483DE-EF2F-4BF8-9416-CF24F119FE7B}" type="pres">
      <dgm:prSet presAssocID="{E75BBFBB-1DE0-4A26-876B-1EF38AED39B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54244-368C-4616-A095-91C73E01CCAA}" type="pres">
      <dgm:prSet presAssocID="{C2F400D0-D744-43D3-8299-F33A00C1D154}" presName="sibTrans" presStyleCnt="0"/>
      <dgm:spPr/>
    </dgm:pt>
    <dgm:pt modelId="{26003C06-217D-459B-8128-1B397B31ABD7}" type="pres">
      <dgm:prSet presAssocID="{3B6B6656-A7C5-4FC6-86E0-3F69B275580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55653-C7C7-429F-9AF5-2FCB75CD789C}" type="presOf" srcId="{E75BBFBB-1DE0-4A26-876B-1EF38AED39B4}" destId="{982483DE-EF2F-4BF8-9416-CF24F119FE7B}" srcOrd="0" destOrd="0" presId="urn:microsoft.com/office/officeart/2005/8/layout/hProcess9"/>
    <dgm:cxn modelId="{4512E567-869B-4AC6-9D24-F24BC4226E6D}" type="presOf" srcId="{AE5FDDA9-73EA-4326-98F8-591A7F54D3CE}" destId="{F27B79DA-2354-402E-9A41-5C14A2071481}" srcOrd="0" destOrd="0" presId="urn:microsoft.com/office/officeart/2005/8/layout/hProcess9"/>
    <dgm:cxn modelId="{2F5FBA15-3665-49E4-B184-9CFD4B2928FF}" srcId="{AE5FDDA9-73EA-4326-98F8-591A7F54D3CE}" destId="{3B6B6656-A7C5-4FC6-86E0-3F69B2755807}" srcOrd="2" destOrd="0" parTransId="{125B71F7-1883-4FCA-A2C9-DB6E3AE10E4D}" sibTransId="{4262A7F0-21B0-418A-B419-8BB73DDACE4D}"/>
    <dgm:cxn modelId="{CD8A29DD-CDFE-4561-8B66-697801934028}" type="presOf" srcId="{3B6B6656-A7C5-4FC6-86E0-3F69B2755807}" destId="{26003C06-217D-459B-8128-1B397B31ABD7}" srcOrd="0" destOrd="0" presId="urn:microsoft.com/office/officeart/2005/8/layout/hProcess9"/>
    <dgm:cxn modelId="{EF5E04A2-53E8-4EFD-AC9B-F3DD4706E378}" srcId="{AE5FDDA9-73EA-4326-98F8-591A7F54D3CE}" destId="{E75BBFBB-1DE0-4A26-876B-1EF38AED39B4}" srcOrd="1" destOrd="0" parTransId="{0D399AD8-2B47-4D12-A5F8-0797E763E9A0}" sibTransId="{C2F400D0-D744-43D3-8299-F33A00C1D154}"/>
    <dgm:cxn modelId="{332F799E-92B8-4814-B66D-197C5C37F286}" srcId="{AE5FDDA9-73EA-4326-98F8-591A7F54D3CE}" destId="{6F51DD5E-8378-4740-909B-21FC4952EEB0}" srcOrd="0" destOrd="0" parTransId="{029A76DB-6F3F-486B-A550-5E9C38B7F919}" sibTransId="{87FC01E4-B46C-4B00-80CC-88FABF187526}"/>
    <dgm:cxn modelId="{C1ADE56F-1516-4906-BE12-268C10719722}" type="presOf" srcId="{6F51DD5E-8378-4740-909B-21FC4952EEB0}" destId="{4CD23F8F-E821-4E68-948F-894FF6C746A5}" srcOrd="0" destOrd="0" presId="urn:microsoft.com/office/officeart/2005/8/layout/hProcess9"/>
    <dgm:cxn modelId="{BCB752BB-552C-4DEF-9609-C523C972DCD2}" type="presParOf" srcId="{F27B79DA-2354-402E-9A41-5C14A2071481}" destId="{E5A37D4C-AF9D-486C-8E14-B0585AC5FE48}" srcOrd="0" destOrd="0" presId="urn:microsoft.com/office/officeart/2005/8/layout/hProcess9"/>
    <dgm:cxn modelId="{3CE116FF-FFDF-4F58-B4B6-49DD94643C0C}" type="presParOf" srcId="{F27B79DA-2354-402E-9A41-5C14A2071481}" destId="{1A28B2A4-446C-4431-A8C3-7EA36B9A76DE}" srcOrd="1" destOrd="0" presId="urn:microsoft.com/office/officeart/2005/8/layout/hProcess9"/>
    <dgm:cxn modelId="{D21C1BC3-B9DC-49F1-AF2C-BE6CA470129D}" type="presParOf" srcId="{1A28B2A4-446C-4431-A8C3-7EA36B9A76DE}" destId="{4CD23F8F-E821-4E68-948F-894FF6C746A5}" srcOrd="0" destOrd="0" presId="urn:microsoft.com/office/officeart/2005/8/layout/hProcess9"/>
    <dgm:cxn modelId="{4B10A829-25FF-47C6-97AB-54615A43F6D8}" type="presParOf" srcId="{1A28B2A4-446C-4431-A8C3-7EA36B9A76DE}" destId="{44FD88ED-14FF-4218-A1AE-129BF11849A6}" srcOrd="1" destOrd="0" presId="urn:microsoft.com/office/officeart/2005/8/layout/hProcess9"/>
    <dgm:cxn modelId="{02AA9C6B-3E9A-4E9B-AB13-CDF004D2E812}" type="presParOf" srcId="{1A28B2A4-446C-4431-A8C3-7EA36B9A76DE}" destId="{982483DE-EF2F-4BF8-9416-CF24F119FE7B}" srcOrd="2" destOrd="0" presId="urn:microsoft.com/office/officeart/2005/8/layout/hProcess9"/>
    <dgm:cxn modelId="{1245BE37-0C7F-4E70-8B06-A8A21BB8C603}" type="presParOf" srcId="{1A28B2A4-446C-4431-A8C3-7EA36B9A76DE}" destId="{25854244-368C-4616-A095-91C73E01CCAA}" srcOrd="3" destOrd="0" presId="urn:microsoft.com/office/officeart/2005/8/layout/hProcess9"/>
    <dgm:cxn modelId="{058ECBA1-06EB-4706-8E2E-4A9BB791B011}" type="presParOf" srcId="{1A28B2A4-446C-4431-A8C3-7EA36B9A76DE}" destId="{26003C06-217D-459B-8128-1B397B31ABD7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6FAAF7FC-0169-4A6F-BA39-AC20C3901F92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6FAAF7FC-0169-4A6F-BA39-AC20C3901F92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6FAAF7FC-0169-4A6F-BA39-AC20C3901F92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6FAAF7FC-0169-4A6F-BA39-AC20C3901F92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90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92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94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68264E4B-6EEF-4F72-AF4D-DED524A876D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97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98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100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DEA525A7-11BD-4C7B-B0E4-5229A5F8FA03}" type="slidenum">
              <a:rPr lang="en-US" smtClean="0"/>
              <a:pPr/>
              <a:t>102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B099E844-8CD9-44D0-89B0-1834C565D6A3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  <a:noFill/>
        </p:spPr>
        <p:txBody>
          <a:bodyPr/>
          <a:lstStyle/>
          <a:p>
            <a:fld id="{EFD7FF95-88F0-4FBB-9ECD-603EADE5886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6300"/>
            <a:ext cx="35814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B6EF-6C27-464B-A6F6-8B928E500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transition>
    <p:wip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turi@%7budsm.ac.t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4800" y="133350"/>
            <a:ext cx="8520600" cy="152237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3600" b="1" dirty="0" smtClean="0">
                <a:latin typeface="Proxima Nova"/>
                <a:ea typeface="Proxima Nova"/>
                <a:cs typeface="Proxima Nova"/>
                <a:sym typeface="Proxima Nova"/>
              </a:rPr>
              <a:t>CRVS Systems Improvement</a:t>
            </a:r>
            <a:endParaRPr lang="en" sz="36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834124"/>
            <a:ext cx="8520600" cy="16426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sz="2000" dirty="0" smtClean="0">
                <a:latin typeface="Proxima Nova"/>
                <a:ea typeface="Proxima Nova"/>
                <a:cs typeface="Proxima Nova"/>
                <a:sym typeface="Proxima Nova"/>
              </a:rPr>
              <a:t>Dr. Mturi Elias, </a:t>
            </a:r>
          </a:p>
          <a:p>
            <a:pPr lvl="0"/>
            <a:r>
              <a:rPr lang="en" sz="2000" dirty="0" smtClean="0">
                <a:latin typeface="Proxima Nova"/>
                <a:ea typeface="Proxima Nova"/>
                <a:cs typeface="Proxima Nova"/>
                <a:sym typeface="Proxima Nova"/>
              </a:rPr>
              <a:t>Enterprise Architect &amp; BPI Expert</a:t>
            </a:r>
          </a:p>
          <a:p>
            <a:pPr lvl="0"/>
            <a:r>
              <a:rPr lang="en" sz="2000" dirty="0" smtClean="0">
                <a:latin typeface="Proxima Nova"/>
                <a:ea typeface="Proxima Nova"/>
                <a:cs typeface="Proxima Nova"/>
                <a:sym typeface="Proxima Nova"/>
              </a:rPr>
              <a:t>Deputy Managing Director, </a:t>
            </a:r>
          </a:p>
          <a:p>
            <a:pPr lvl="0"/>
            <a:r>
              <a:rPr lang="en" sz="2000" dirty="0" smtClean="0">
                <a:latin typeface="Proxima Nova"/>
                <a:ea typeface="Proxima Nova"/>
                <a:cs typeface="Proxima Nova"/>
                <a:sym typeface="Proxima Nova"/>
              </a:rPr>
              <a:t>University of Dar es Salaam Computing Centre</a:t>
            </a:r>
          </a:p>
          <a:p>
            <a:pPr lvl="0"/>
            <a:r>
              <a:rPr lang="en" sz="2000" dirty="0" smtClean="0"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emturi@{udsm.ac.tz</a:t>
            </a:r>
            <a:r>
              <a:rPr lang="en" sz="2000" dirty="0" smtClean="0">
                <a:latin typeface="Proxima Nova"/>
                <a:ea typeface="Proxima Nova"/>
                <a:cs typeface="Proxima Nova"/>
                <a:sym typeface="Proxima Nova"/>
              </a:rPr>
              <a:t>, gmail.com}</a:t>
            </a:r>
          </a:p>
          <a:p>
            <a:pPr lvl="0">
              <a:spcBef>
                <a:spcPts val="0"/>
              </a:spcBef>
              <a:buNone/>
            </a:pPr>
            <a:endParaRPr lang="en" sz="18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59"/>
          <p:cNvSpPr txBox="1">
            <a:spLocks/>
          </p:cNvSpPr>
          <p:nvPr/>
        </p:nvSpPr>
        <p:spPr>
          <a:xfrm>
            <a:off x="1828800" y="1962150"/>
            <a:ext cx="5562600" cy="6079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  <a:tabLst/>
              <a:defRPr/>
            </a:pPr>
            <a:r>
              <a:rPr kumimoji="0" lang="en" sz="300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Framework</a:t>
            </a:r>
            <a:r>
              <a:rPr kumimoji="0" lang="en" sz="3000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and Application</a:t>
            </a:r>
            <a:endParaRPr kumimoji="0" lang="en" sz="3000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905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What is a Business Process (BP)?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52600" y="4686300"/>
            <a:ext cx="44958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541C83-C31A-4F70-B2F5-E1C228058F0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19150"/>
            <a:ext cx="8915400" cy="34290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600" dirty="0" smtClean="0"/>
              <a:t>Examples of BP, in the context of Government, are: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Issuance of a Driving License or Passport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Registration of a Company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Audit of a Tax Return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Release of a Grant</a:t>
            </a:r>
            <a:endParaRPr lang="en-GB" sz="2600" dirty="0" smtClean="0"/>
          </a:p>
          <a:p>
            <a:pPr algn="just"/>
            <a:endParaRPr lang="en-GB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90550"/>
            <a:ext cx="8077200" cy="17526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Task 6.2: </a:t>
            </a:r>
            <a:r>
              <a:rPr lang="en-AU" sz="3600" b="1" dirty="0" smtClean="0"/>
              <a:t>Continually monitor, evaluate and improve the CRVS process performance</a:t>
            </a:r>
            <a:endParaRPr lang="en-US" sz="3500" dirty="0" smtClean="0"/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4193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990600"/>
          </a:xfrm>
        </p:spPr>
        <p:txBody>
          <a:bodyPr/>
          <a:lstStyle/>
          <a:p>
            <a:pPr algn="ctr"/>
            <a:r>
              <a:rPr lang="en-US" sz="3000" b="1" dirty="0" smtClean="0"/>
              <a:t>Task 6.2: </a:t>
            </a:r>
            <a:r>
              <a:rPr lang="en-AU" sz="3000" b="1" dirty="0" smtClean="0"/>
              <a:t>Continually monitor, evaluate and improve the CRVS process performance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71550"/>
            <a:ext cx="8915400" cy="3581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Continuously monitor and evaluate the performance of CRVS business processes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Identify bottlenecks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Take needed action to improve the performance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Communicate and report results of performance evaluation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101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66750"/>
            <a:ext cx="8077200" cy="1447800"/>
          </a:xfrm>
        </p:spPr>
        <p:txBody>
          <a:bodyPr/>
          <a:lstStyle/>
          <a:p>
            <a:r>
              <a:rPr lang="en" sz="4000" b="1" dirty="0" smtClean="0">
                <a:latin typeface="Proxima Nova"/>
                <a:ea typeface="Proxima Nova"/>
                <a:cs typeface="Proxima Nova"/>
                <a:sym typeface="Proxima Nova"/>
              </a:rPr>
              <a:t>CRVS Systems Improvement</a:t>
            </a:r>
            <a:endParaRPr lang="en-US" sz="40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43150"/>
            <a:ext cx="7696200" cy="51435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Arial" pitchFamily="34" charset="0"/>
              </a:rPr>
              <a:t>THANK YOU</a:t>
            </a:r>
          </a:p>
        </p:txBody>
      </p:sp>
      <p:sp>
        <p:nvSpPr>
          <p:cNvPr id="87044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Rectangle 3"/>
          <p:cNvSpPr txBox="1">
            <a:spLocks noChangeArrowheads="1"/>
          </p:cNvSpPr>
          <p:nvPr/>
        </p:nvSpPr>
        <p:spPr bwMode="auto">
          <a:xfrm>
            <a:off x="762000" y="2914650"/>
            <a:ext cx="7696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/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905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CRVS Business Processes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647700"/>
            <a:ext cx="8915400" cy="382905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Example of CRVS business processes: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Birth Registration in the Community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Birth Registration in a Health Facility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Death Registration in the Community</a:t>
            </a:r>
            <a:endParaRPr lang="en-GB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Death Registration in a Health Facility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Marriage Registration </a:t>
            </a:r>
            <a:endParaRPr lang="en-GB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Divorce Registration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724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DD1751-A718-470F-B9AD-29D6200FD4FD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NZ" sz="4000" b="1" dirty="0" smtClean="0"/>
              <a:t>CRVS Sub-Processes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EAC489-70BD-4344-81E2-BA67D7C2B848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819150"/>
            <a:ext cx="90011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47800" y="4686300"/>
            <a:ext cx="4191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9F9388-2D5B-4956-9536-F1D6D04DFDF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47800" y="4686300"/>
            <a:ext cx="4191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1214438"/>
            <a:ext cx="7934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NZ" sz="4000" b="1" dirty="0" smtClean="0"/>
              <a:t>CRVS Sub-Processes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1950"/>
            <a:ext cx="8077200" cy="17526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Organization Vision, Process and Capabilities</a:t>
            </a:r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8991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000" b="1" dirty="0" smtClean="0"/>
              <a:t>Organization Vision, Processes and Capabilities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4743450"/>
            <a:ext cx="7467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8FBD25-E78A-4266-8F18-B075C51C19DD}" type="slidenum">
              <a:rPr lang="en-US" smtClean="0">
                <a:latin typeface="Arial" charset="0"/>
              </a:rPr>
              <a:pPr/>
              <a:t>15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400550"/>
            <a:ext cx="189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- </a:t>
            </a:r>
            <a:r>
              <a:rPr lang="en-US" b="1" i="1" dirty="0" smtClean="0"/>
              <a:t>Benjamin Tan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95349"/>
            <a:ext cx="5410200" cy="348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67400" y="819150"/>
            <a:ext cx="3048000" cy="2798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6344" lvl="1" indent="-466344" algn="just" eaLnBrk="0" fontAlgn="base" hangingPunct="0">
              <a:spcBef>
                <a:spcPts val="672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sz="2200" dirty="0" smtClean="0"/>
              <a:t>Business processes are critical organizational assets that are performed to achieve  organization’s vision</a:t>
            </a:r>
          </a:p>
          <a:p>
            <a:pPr marL="466344" lvl="1" indent="-466344" algn="just" eaLnBrk="0" fontAlgn="base" hangingPunct="0">
              <a:spcBef>
                <a:spcPts val="672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</a:pPr>
            <a:endParaRPr lang="en-US" sz="22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dirty="0" smtClean="0"/>
              <a:t>Organization Vision, Processes and Capabilities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41148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Therefore to the large extent the organization’s success depends on how well its business processes are designed and performed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Business processes are the basis for determining what the capability requirements are, as shown in </a:t>
            </a:r>
            <a:r>
              <a:rPr lang="en-AU" sz="2600" b="1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Figure 2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Capabilities are ability and capacity of an organization expressed in terms of its human resources, physical and material resources, financial resources, 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</a:pPr>
            <a:endParaRPr lang="en-US" sz="2600" b="1" dirty="0" smtClean="0">
              <a:solidFill>
                <a:srgbClr val="000000"/>
              </a:solidFill>
              <a:ea typeface="Proxima Nova"/>
              <a:cs typeface="Proxima Nova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endParaRPr lang="en-US" sz="2800" dirty="0" smtClean="0">
              <a:solidFill>
                <a:srgbClr val="000000"/>
              </a:solidFill>
              <a:ea typeface="Proxima Nova"/>
              <a:cs typeface="Proxima Nova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>
              <a:solidFill>
                <a:schemeClr val="tx1"/>
              </a:solidFill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tx1"/>
              </a:solidFill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600" b="1" dirty="0" smtClean="0"/>
          </a:p>
          <a:p>
            <a:pPr algn="just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4686300"/>
            <a:ext cx="6629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1950"/>
            <a:ext cx="8077200" cy="17526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What is Business Process Improvement?</a:t>
            </a:r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1085850"/>
          </a:xfrm>
        </p:spPr>
        <p:txBody>
          <a:bodyPr/>
          <a:lstStyle/>
          <a:p>
            <a:pPr marL="342900" indent="-342900" algn="ctr"/>
            <a:r>
              <a:rPr lang="en-US" sz="3200" b="1" dirty="0" smtClean="0">
                <a:latin typeface="Proxima Nova"/>
                <a:ea typeface="Proxima Nova"/>
                <a:cs typeface="Proxima Nova"/>
                <a:sym typeface="Proxima Nova"/>
              </a:rPr>
              <a:t>What is Business Process Improvement (BPI)?</a:t>
            </a:r>
            <a:endParaRPr lang="en-US" sz="32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95350"/>
            <a:ext cx="8915400" cy="37338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According to Techopedia, </a:t>
            </a:r>
            <a:r>
              <a:rPr lang="en-US" sz="26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Business process improvement (BPI)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"is an approach designed to help organizations redesign their existing business operations to accomplish significant improvement in production. Effective BPI helps to generate promising results in operational efficiency and customer focus.”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600" b="1" dirty="0" smtClean="0"/>
          </a:p>
          <a:p>
            <a:pPr algn="just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1950"/>
            <a:ext cx="8077200" cy="17526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BPI and Service Quality</a:t>
            </a:r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1000" y="-952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latin typeface="Proxima Nova"/>
                <a:ea typeface="Proxima Nova"/>
                <a:cs typeface="Proxima Nova"/>
                <a:sym typeface="Proxima Nova"/>
              </a:rPr>
              <a:t>Outline of the Presentation</a:t>
            </a:r>
            <a:endParaRPr lang="en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438150"/>
          <a:ext cx="7696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dirty="0" smtClean="0"/>
              <a:t>BPI and Service Quality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Service Quality is an important concept to be kept in mind while undertaking BPI initiatives.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Service Quality comprises of the physical Product or service, the Time taken to deliver it, the Cost of getting the service, and Customer Experience or Service Delivery.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A BPI exercise should identify the Service Quality Parameters associated with the service being redesigned, and strive to improve those parameters.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dirty="0" smtClean="0"/>
              <a:t>BPI and Service Quality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To illustrate service quality, let us take the example of the Birth Registration in the Community process.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At first glance the most tangible product in Birth Registration in the Community process is the physical birth certificate itself.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dirty="0" smtClean="0"/>
              <a:t>BPI and Service Quality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There are various parameters by which the quality of the physical product can be measured: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Name of the child and name(s) of the parent(s) are correct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Personal information like sex, date of birth, place of birth, address, and parent's information are correct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The certificate is signed by civil registrar and is valid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Physical birth certificate is as expected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dirty="0" smtClean="0"/>
              <a:t>BPI and Service Quality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But for a customer, the Service Quality is dependent on a lot of other factors apart from the Physical product. 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These include a host of factors, including the following: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dirty="0" smtClean="0"/>
              <a:t>BPI and Service Quality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b="1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Time</a:t>
            </a:r>
            <a:r>
              <a:rPr lang="en-US" sz="26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: time taken for completion of service by the customer, time taken for delivery of service by the Government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Cost: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 Cost incurred in receiving the service by the customer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Complexity (illustrative)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: Number of forms to be filled, amount of information to be provided, number of offices to be approached by the customer, etc.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dirty="0" smtClean="0"/>
              <a:t>BPI and Service Quality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Transparency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: Knowledge on process for delivery of service, delivery timelines, status of service request to citizen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Citizen Experience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: Quality of interactions (courtesy, politeness, treatment) with the government during service delivery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32F28F-23F2-4CF7-BF84-17E6DCB20344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1950"/>
            <a:ext cx="8077200" cy="17526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CRVS Systems Improvement Overview</a:t>
            </a:r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z="3400" b="1" dirty="0" smtClean="0"/>
              <a:t>CRVS Systems Improvement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4958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541C83-C31A-4F70-B2F5-E1C228058F0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14350"/>
            <a:ext cx="8915400" cy="3962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There has been an increased global momentum and commitment towards CRVS systems improvement.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Many countries are systematically assessing their CRVS systems.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In some countries, national-level committees have been established to oversee CRVS systems improvement.</a:t>
            </a:r>
            <a:endParaRPr lang="en-GB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z="3400" b="1" dirty="0" smtClean="0"/>
              <a:t>CRVS Systems Improvement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4958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541C83-C31A-4F70-B2F5-E1C228058F0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14350"/>
            <a:ext cx="8915400" cy="3962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Despite the these efforts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Many countries do not have a well-functioning civil registration and vital statistics (CRVS) systems in place.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CRVS Systems of most countries are still characterized by complex structures where individual institutions work in their respective silos.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This follows from the fact that many of the CRVS processes are inefficient and obsolete.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GB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z="3400" b="1" dirty="0" smtClean="0"/>
              <a:t>CRVS Systems Improvement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495800" cy="3429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541C83-C31A-4F70-B2F5-E1C228058F0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14350"/>
            <a:ext cx="8915400" cy="3962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In most countries, the current CRVS processes were defined with compliance in mind, rather than enhanced citizen service.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It is critical that any effort to improving CRVS systems must ensure that CRVS business processes are well designed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This calls for adoption of Business Process Improvement Approach for CRVS Systems Improvement.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GB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5750"/>
            <a:ext cx="8534400" cy="742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smtClean="0"/>
              <a:t>Objectives of the Training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85850"/>
            <a:ext cx="8610600" cy="29718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To introduce the basic principles of business process improvement (BPI) applied to CRVS systems improvement 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GB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Helps participants develop skills needed to apply BPI to CRVS systems </a:t>
            </a:r>
            <a:r>
              <a:rPr lang="en-AU" sz="2600" dirty="0" smtClean="0">
                <a:solidFill>
                  <a:srgbClr val="000000"/>
                </a:solidFill>
                <a:ea typeface="MS PGothic" pitchFamily="34" charset="-128"/>
                <a:sym typeface="Proxima Nova"/>
              </a:rPr>
              <a:t>improvement</a:t>
            </a:r>
            <a:endParaRPr lang="en-GB" sz="2600" dirty="0" smtClean="0">
              <a:solidFill>
                <a:srgbClr val="000000"/>
              </a:solidFill>
              <a:latin typeface="+mj-lt"/>
              <a:ea typeface="MS PGothic" pitchFamily="34" charset="-128"/>
              <a:sym typeface="Proxima Nova"/>
            </a:endParaRPr>
          </a:p>
          <a:p>
            <a:pPr algn="just"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 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90600" y="4819650"/>
            <a:ext cx="6019800" cy="3429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A4362A-C865-40D2-8D39-ED777C40F3BE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Discussion</a:t>
            </a:r>
            <a:endParaRPr lang="en-US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51435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3200" dirty="0" smtClean="0"/>
              <a:t>Introduction: Q&amp;A</a:t>
            </a:r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1474C3-868A-42A9-847A-433A6EDF993C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287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CRVS Systems Improvement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43150"/>
            <a:ext cx="7696200" cy="1219200"/>
          </a:xfrm>
        </p:spPr>
        <p:txBody>
          <a:bodyPr/>
          <a:lstStyle/>
          <a:p>
            <a:pPr algn="ctr">
              <a:defRPr/>
            </a:pPr>
            <a:r>
              <a:rPr lang="en-NZ" sz="3200" b="1" dirty="0" smtClean="0"/>
              <a:t>Module 2: The Improvement Framework</a:t>
            </a:r>
            <a:endParaRPr lang="en-GB" sz="3200" dirty="0">
              <a:latin typeface="+mj-lt"/>
            </a:endParaRP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047750"/>
          </a:xfrm>
        </p:spPr>
        <p:txBody>
          <a:bodyPr/>
          <a:lstStyle/>
          <a:p>
            <a:pPr algn="ctr" eaLnBrk="1" hangingPunct="1"/>
            <a:r>
              <a:rPr lang="en-US" sz="3400" b="1" dirty="0" smtClean="0"/>
              <a:t>The CRVS Systems Improvement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343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295C65-6633-472C-8AC3-9AC3369A7BF7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5255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34400" cy="1123950"/>
          </a:xfrm>
        </p:spPr>
        <p:txBody>
          <a:bodyPr/>
          <a:lstStyle/>
          <a:p>
            <a:pPr algn="ctr"/>
            <a:r>
              <a:rPr lang="en-US" sz="3400" b="1" dirty="0" smtClean="0"/>
              <a:t>The CRVS Systems Improvement Framework</a:t>
            </a:r>
            <a:endParaRPr lang="en-NZ" sz="3400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390650"/>
            <a:ext cx="8686800" cy="32385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2800" b="1" dirty="0" smtClean="0"/>
              <a:t>Outline of the Presentation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GB" sz="2600" dirty="0" smtClean="0"/>
              <a:t>Overview of the Framework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GB" sz="2600" dirty="0" smtClean="0"/>
              <a:t>The Framework</a:t>
            </a:r>
          </a:p>
          <a:p>
            <a:pPr algn="just"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4958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C92BF9-7ABE-48BD-8F87-B9B5608D80A3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2672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98E33C-1400-43D8-B3E6-5478F9AED1B9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1" y="768498"/>
          <a:ext cx="8762999" cy="3738732"/>
        </p:xfrm>
        <a:graphic>
          <a:graphicData uri="http://schemas.openxmlformats.org/drawingml/2006/table">
            <a:tbl>
              <a:tblPr/>
              <a:tblGrid>
                <a:gridCol w="3237180"/>
                <a:gridCol w="2660992"/>
                <a:gridCol w="2864827"/>
              </a:tblGrid>
              <a:tr h="33525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1: </a:t>
                      </a:r>
                      <a:r>
                        <a:rPr lang="en-AU" sz="24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CRVS </a:t>
                      </a:r>
                      <a:r>
                        <a:rPr lang="en-AU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Systems </a:t>
                      </a:r>
                      <a:r>
                        <a:rPr lang="en-AU" sz="24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Improvement Planning</a:t>
                      </a:r>
                      <a:endParaRPr lang="en-US" sz="2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Tasks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Applicable Tools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Deliverables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757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1.1: Identify </a:t>
                      </a: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 communicate the need for improving CRVS systems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Base case for CRVS systems improvement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  <a:tr h="8589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1.2: Establish effective leadership and governance for CRVS and CRVS improvement team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Governance structure, Core team, work plan &amp; resources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</a:tr>
              <a:tr h="2925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1.3: Establish stakeholder engagement plan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Guide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Stakeholders engagement plan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534400" cy="514350"/>
          </a:xfrm>
        </p:spPr>
        <p:txBody>
          <a:bodyPr/>
          <a:lstStyle/>
          <a:p>
            <a:pPr algn="ctr"/>
            <a:r>
              <a:rPr lang="en-US" b="1" dirty="0" smtClean="0"/>
              <a:t>The CRVS Systems Improvement Framework</a:t>
            </a:r>
            <a:endParaRPr lang="en-NZ" b="1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4686300"/>
            <a:ext cx="52578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98E33C-1400-43D8-B3E6-5478F9AED1B9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534400" cy="514350"/>
          </a:xfrm>
        </p:spPr>
        <p:txBody>
          <a:bodyPr/>
          <a:lstStyle/>
          <a:p>
            <a:pPr algn="ctr"/>
            <a:r>
              <a:rPr lang="en-US" b="1" dirty="0" smtClean="0"/>
              <a:t>The CRVS Systems Improvement Framework</a:t>
            </a:r>
            <a:endParaRPr lang="en-NZ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590550"/>
          <a:ext cx="8991602" cy="4175702"/>
        </p:xfrm>
        <a:graphic>
          <a:graphicData uri="http://schemas.openxmlformats.org/drawingml/2006/table">
            <a:tbl>
              <a:tblPr/>
              <a:tblGrid>
                <a:gridCol w="3636310"/>
                <a:gridCol w="1933855"/>
                <a:gridCol w="3421437"/>
              </a:tblGrid>
              <a:tr h="40136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2: CRVS Landscape Analysis</a:t>
                      </a:r>
                      <a:endParaRPr lang="en-US" sz="2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3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Tasks 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Applicable Tools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Deliverables 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759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2.1: Conduct desk review for CRVS systems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Evaluation tools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  <a:tr h="406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2.2: Map existing CRVS business processes 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As-Is CRVS business process maps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98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2.3:Analyze existing (As-Is) CRVS business processes 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Process issues, bottlenecks, root causes and improvement recommendations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  <a:tr h="11037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2.4: Benchmark your CRVS processes with international principles and recommendations and, and best practices 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Comparison of your CRVS processes and performances with best practice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2672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98E33C-1400-43D8-B3E6-5478F9AED1B9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534400" cy="514350"/>
          </a:xfrm>
        </p:spPr>
        <p:txBody>
          <a:bodyPr/>
          <a:lstStyle/>
          <a:p>
            <a:pPr algn="ctr"/>
            <a:r>
              <a:rPr lang="en-US" b="1" dirty="0" smtClean="0"/>
              <a:t>The CRVS Systems Improvement Framework</a:t>
            </a:r>
            <a:endParaRPr lang="en-NZ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598" y="895350"/>
          <a:ext cx="8763001" cy="3291493"/>
        </p:xfrm>
        <a:graphic>
          <a:graphicData uri="http://schemas.openxmlformats.org/drawingml/2006/table">
            <a:tbl>
              <a:tblPr/>
              <a:tblGrid>
                <a:gridCol w="3543861"/>
                <a:gridCol w="1884689"/>
                <a:gridCol w="3334451"/>
              </a:tblGrid>
              <a:tr h="5334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3 - Improve the CRVS Business Processes</a:t>
                      </a:r>
                      <a:endParaRPr lang="en-US" sz="28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71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Tasks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Applicable Tools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Deliverables 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475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3.1: Redesign a better process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To-Be business process maps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  <a:tr h="12634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3.2: Validate redesigned (to-be) process with stakeholders 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Validated To-Be business process map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2672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98E33C-1400-43D8-B3E6-5478F9AED1B9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534400" cy="514350"/>
          </a:xfrm>
        </p:spPr>
        <p:txBody>
          <a:bodyPr/>
          <a:lstStyle/>
          <a:p>
            <a:pPr algn="ctr"/>
            <a:r>
              <a:rPr lang="en-US" b="1" dirty="0" smtClean="0"/>
              <a:t>The CRVS Systems Improvement Framework</a:t>
            </a:r>
            <a:endParaRPr lang="en-NZ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742950"/>
          <a:ext cx="8839200" cy="3820795"/>
        </p:xfrm>
        <a:graphic>
          <a:graphicData uri="http://schemas.openxmlformats.org/drawingml/2006/table">
            <a:tbl>
              <a:tblPr/>
              <a:tblGrid>
                <a:gridCol w="3574676"/>
                <a:gridCol w="1901078"/>
                <a:gridCol w="3363446"/>
              </a:tblGrid>
              <a:tr h="46071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4 -  Review or Formulate the CRVS Strategic Plan</a:t>
                      </a:r>
                      <a:endParaRPr lang="en-US" sz="2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7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Tasks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Applicable Tools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Deliverables 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918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4.1: Review or formulate a </a:t>
                      </a:r>
                      <a:r>
                        <a:rPr lang="en-AU" sz="2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CRVS </a:t>
                      </a: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Strategic Plan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CRVS improvement strategic plan, This document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CRVS strategic plan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  <a:tr h="12918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4.2: Review or develop a CRVS action  plan along with the monitoring and evaluation plan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ECA CRVS online monitoring tool (ECA), CRVS costing tool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Costed action plan (include the cost for change management plan implementation)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2672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98E33C-1400-43D8-B3E6-5478F9AED1B9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9050"/>
            <a:ext cx="8534400" cy="514350"/>
          </a:xfrm>
        </p:spPr>
        <p:txBody>
          <a:bodyPr/>
          <a:lstStyle/>
          <a:p>
            <a:pPr algn="ctr"/>
            <a:r>
              <a:rPr lang="en-US" b="1" dirty="0" smtClean="0"/>
              <a:t>The CRVS Systems Improvement Framework</a:t>
            </a:r>
            <a:endParaRPr lang="en-NZ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514350"/>
          <a:ext cx="8763000" cy="4084034"/>
        </p:xfrm>
        <a:graphic>
          <a:graphicData uri="http://schemas.openxmlformats.org/drawingml/2006/table">
            <a:tbl>
              <a:tblPr/>
              <a:tblGrid>
                <a:gridCol w="3276600"/>
                <a:gridCol w="2137452"/>
                <a:gridCol w="3348948"/>
              </a:tblGrid>
              <a:tr h="38065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5 - Implement </a:t>
                      </a:r>
                      <a:r>
                        <a:rPr lang="en-AU" sz="22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Improvement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6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Tasks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Applicable Tools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Deliverables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3825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5.1: Acquire the required resources and capabilities as per the action plan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Digitization guidebook, legal framework review tool (VS), 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Acquired resources and capabilities (i.e. New or redesigned CRVS Digital System, Revised legal framework)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  <a:tr h="7286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5.2: Prepare and implement a change management plan 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Change management plan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</a:tr>
              <a:tr h="9104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5.3: Roll out the new CRVS business processes 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This Guide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 process into production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7284" marR="7284" marT="72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2672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98E33C-1400-43D8-B3E6-5478F9AED1B9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9050"/>
            <a:ext cx="8534400" cy="514350"/>
          </a:xfrm>
        </p:spPr>
        <p:txBody>
          <a:bodyPr/>
          <a:lstStyle/>
          <a:p>
            <a:pPr algn="ctr"/>
            <a:r>
              <a:rPr lang="en-US" b="1" dirty="0" smtClean="0"/>
              <a:t>The CRVS Systems Improvement Framework</a:t>
            </a:r>
            <a:endParaRPr lang="en-NZ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590550"/>
          <a:ext cx="8305800" cy="3671473"/>
        </p:xfrm>
        <a:graphic>
          <a:graphicData uri="http://schemas.openxmlformats.org/drawingml/2006/table">
            <a:tbl>
              <a:tblPr/>
              <a:tblGrid>
                <a:gridCol w="3496375"/>
                <a:gridCol w="2447225"/>
                <a:gridCol w="2362200"/>
              </a:tblGrid>
              <a:tr h="49943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Stage 6 - Monitor, evaluate and Improve Continuously</a:t>
                      </a:r>
                      <a:endParaRPr lang="en-US" sz="24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4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Tasks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Applicable Tools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Deliverables 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617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6.1: Implement the system to monitoring performance of the CRVS process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Online monitoring tool (ECA), CRVS performance matrix (VS)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Performance monitoring system (i.e. dashboard)</a:t>
                      </a:r>
                      <a:endParaRPr lang="en-US" sz="22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E"/>
                    </a:solidFill>
                  </a:tcPr>
                </a:tc>
              </a:tr>
              <a:tr h="8446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6.2: Continually monitor, evaluate and improve the CRVS process performance</a:t>
                      </a:r>
                      <a:endParaRPr lang="en-US" sz="22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200" dirty="0">
                        <a:latin typeface="Times New Roman"/>
                      </a:endParaRPr>
                    </a:p>
                  </a:txBody>
                  <a:tcPr marL="5043" marR="5043" marT="50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9050"/>
            <a:ext cx="8534400" cy="45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dirty="0" smtClean="0"/>
              <a:t>Learning Objectives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514350"/>
            <a:ext cx="8610600" cy="3962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Understand the foundational concepts of business process improvement applied to CRVS improvement</a:t>
            </a:r>
            <a:endParaRPr lang="en-GB" sz="2600" dirty="0" smtClean="0">
              <a:solidFill>
                <a:srgbClr val="000000"/>
              </a:solidFill>
              <a:latin typeface="+mj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Map and document business process using standard modelling notation</a:t>
            </a:r>
            <a:endParaRPr lang="en-GB" sz="2600" dirty="0" smtClean="0">
              <a:solidFill>
                <a:srgbClr val="000000"/>
              </a:solidFill>
              <a:latin typeface="+mj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Perform analysis of existing CRVS business process to identify major bottlenecks in the country </a:t>
            </a:r>
            <a:endParaRPr lang="en-GB" sz="2600" dirty="0" smtClean="0">
              <a:solidFill>
                <a:srgbClr val="000000"/>
              </a:solidFill>
              <a:latin typeface="+mj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Perform redesign of CRVS business process to improve CRVS system in the country</a:t>
            </a:r>
            <a:endParaRPr lang="en-GB" sz="2600" dirty="0" smtClean="0">
              <a:solidFill>
                <a:srgbClr val="000000"/>
              </a:solidFill>
              <a:latin typeface="+mj-lt"/>
              <a:ea typeface="MS PGothic" pitchFamily="34" charset="-128"/>
              <a:sym typeface="Proxima Nova"/>
            </a:endParaRPr>
          </a:p>
          <a:p>
            <a:pPr algn="just"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 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90600" y="4629150"/>
            <a:ext cx="5105400" cy="4762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615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91265D-212D-47B6-B93E-5F742A241BC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Discussion</a:t>
            </a:r>
            <a:endParaRPr lang="en-US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51435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3200" dirty="0" smtClean="0"/>
              <a:t>CRVS Improvement Framework: Q&amp;A</a:t>
            </a:r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419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1474C3-868A-42A9-847A-433A6EDF993C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287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CRVS Systems Improvement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43150"/>
            <a:ext cx="7696200" cy="1600200"/>
          </a:xfrm>
        </p:spPr>
        <p:txBody>
          <a:bodyPr/>
          <a:lstStyle/>
          <a:p>
            <a:pPr algn="ctr">
              <a:defRPr/>
            </a:pPr>
            <a:r>
              <a:rPr lang="en-NZ" sz="3200" b="1" dirty="0" smtClean="0"/>
              <a:t>Module 3: Practical Application of The Improvement Framework</a:t>
            </a:r>
            <a:endParaRPr lang="en-GB" sz="3200" dirty="0">
              <a:latin typeface="+mj-lt"/>
            </a:endParaRP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047750"/>
          </a:xfrm>
        </p:spPr>
        <p:txBody>
          <a:bodyPr/>
          <a:lstStyle/>
          <a:p>
            <a:pPr algn="ctr" eaLnBrk="1" hangingPunct="1"/>
            <a:r>
              <a:rPr lang="en-US" sz="3400" b="1" dirty="0" smtClean="0"/>
              <a:t>Practical Application of The Improvement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343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295C65-6633-472C-8AC3-9AC3369A7BF7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5255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Stage 1:Plan CRVS Systems Improvement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66950"/>
            <a:ext cx="8610600" cy="2133600"/>
          </a:xfrm>
        </p:spPr>
        <p:txBody>
          <a:bodyPr/>
          <a:lstStyle/>
          <a:p>
            <a:pPr algn="l">
              <a:buClr>
                <a:schemeClr val="dk1"/>
              </a:buClr>
              <a:defRPr/>
            </a:pPr>
            <a:r>
              <a:rPr lang="en-US" b="1" dirty="0" smtClean="0">
                <a:solidFill>
                  <a:schemeClr val="dk1"/>
                </a:solidFill>
              </a:rPr>
              <a:t>Task 1.1: Identify and communicate the problem</a:t>
            </a:r>
          </a:p>
          <a:p>
            <a:pPr algn="l">
              <a:buClr>
                <a:schemeClr val="dk1"/>
              </a:buClr>
              <a:defRPr/>
            </a:pPr>
            <a:r>
              <a:rPr lang="en-US" b="1" dirty="0" smtClean="0">
                <a:solidFill>
                  <a:schemeClr val="dk1"/>
                </a:solidFill>
              </a:rPr>
              <a:t>Task 1.2: Establish Effective CRVS Governance</a:t>
            </a:r>
          </a:p>
          <a:p>
            <a:pPr algn="l">
              <a:buClr>
                <a:schemeClr val="dk1"/>
              </a:buClr>
              <a:defRPr/>
            </a:pPr>
            <a:r>
              <a:rPr lang="en-US" b="1" dirty="0" smtClean="0">
                <a:solidFill>
                  <a:schemeClr val="dk1"/>
                </a:solidFill>
              </a:rPr>
              <a:t>Task 1.3: Establish stakeholders engagement plan</a:t>
            </a:r>
          </a:p>
          <a:p>
            <a:pPr algn="l">
              <a:buClr>
                <a:schemeClr val="dk1"/>
              </a:buClr>
              <a:defRPr/>
            </a:pPr>
            <a:endParaRPr lang="en-US" b="1" dirty="0" smtClean="0">
              <a:solidFill>
                <a:schemeClr val="dk1"/>
              </a:solidFill>
            </a:endParaRPr>
          </a:p>
          <a:p>
            <a:pPr algn="l">
              <a:buClr>
                <a:schemeClr val="dk1"/>
              </a:buClr>
              <a:defRPr/>
            </a:pPr>
            <a:endParaRPr lang="en-US" sz="3200" b="1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defRPr/>
            </a:pPr>
            <a:endParaRPr lang="en-GB" sz="3200" b="1" dirty="0">
              <a:solidFill>
                <a:schemeClr val="dk1"/>
              </a:solidFill>
            </a:endParaRP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Task 1.1: Identify and Communicate the Problem</a:t>
            </a: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7150"/>
            <a:ext cx="8991600" cy="609600"/>
          </a:xfrm>
        </p:spPr>
        <p:txBody>
          <a:bodyPr/>
          <a:lstStyle/>
          <a:p>
            <a:pPr algn="ctr"/>
            <a:r>
              <a:rPr lang="en-NZ" sz="3000" b="1" dirty="0" smtClean="0"/>
              <a:t>Task 1.1: Identify and Communicate the Problem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819150"/>
            <a:ext cx="8382000" cy="9144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Identity and communicate the need for CRVS systems improvement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sz="16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733550"/>
          <a:ext cx="8001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283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CRVS systems improvement efforts are mainly triggered </a:t>
                      </a:r>
                      <a:r>
                        <a:rPr lang="en-US" sz="2000" b="1" i="0" u="none" strike="noStrike" cap="none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to:</a:t>
                      </a:r>
                    </a:p>
                  </a:txBody>
                  <a:tcPr/>
                </a:tc>
              </a:tr>
              <a:tr h="283754">
                <a:tc>
                  <a:txBody>
                    <a:bodyPr/>
                    <a:lstStyle/>
                    <a:p>
                      <a:pPr marL="342900" marR="0" lvl="0" indent="-342900" algn="just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Address the needs of the customers (citizens) and the government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754">
                <a:tc>
                  <a:txBody>
                    <a:bodyPr/>
                    <a:lstStyle/>
                    <a:p>
                      <a:pPr marL="342900" marR="0" lvl="0" indent="-342900" algn="just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Address the specific concerns of the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stakeholders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754">
                <a:tc>
                  <a:txBody>
                    <a:bodyPr/>
                    <a:lstStyle/>
                    <a:p>
                      <a:pPr marL="342900" marR="0" lvl="0" indent="-342900" algn="just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Address the challenges and issues in the services and service delivery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754">
                <a:tc>
                  <a:txBody>
                    <a:bodyPr/>
                    <a:lstStyle/>
                    <a:p>
                      <a:pPr marL="342900" marR="0" lvl="0" indent="-342900" algn="just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Improve the quality of the services or products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754">
                <a:tc>
                  <a:txBody>
                    <a:bodyPr/>
                    <a:lstStyle/>
                    <a:p>
                      <a:pPr marL="342900" marR="0" lvl="0" indent="-342900" algn="just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Adopt best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practices</a:t>
                      </a:r>
                      <a:endParaRPr lang="en-US" sz="2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1000" y="3638550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908050" marR="0" lvl="0" indent="-436563" algn="just" defTabSz="914400" rtl="0" eaLnBrk="0" fontAlgn="base" latinLnBrk="0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  <a:sym typeface="Proxima Nova"/>
              </a:rPr>
              <a:t>Step 2. Obtain buying and support from high-level national CRVS leadership </a:t>
            </a:r>
          </a:p>
          <a:p>
            <a:pPr marL="466344" marR="0" lvl="1" indent="-466344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344" marR="0" lvl="1" indent="-466344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66344" marR="0" lvl="1" indent="-466344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Char char="●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Task 1.2: Establish Effective CRVS Governance and </a:t>
            </a:r>
            <a:r>
              <a:rPr lang="en-US" sz="3600" b="1" dirty="0" err="1" smtClean="0"/>
              <a:t>Iprovement</a:t>
            </a:r>
            <a:r>
              <a:rPr lang="en-US" sz="3600" b="1" dirty="0" smtClean="0"/>
              <a:t> Team</a:t>
            </a: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1143000"/>
          </a:xfrm>
        </p:spPr>
        <p:txBody>
          <a:bodyPr/>
          <a:lstStyle/>
          <a:p>
            <a:pPr algn="ctr"/>
            <a:r>
              <a:rPr lang="en-NZ" sz="3000" b="1" dirty="0" smtClean="0"/>
              <a:t>Task 1.2: </a:t>
            </a:r>
            <a:r>
              <a:rPr lang="en-US" sz="3200" b="1" dirty="0" smtClean="0"/>
              <a:t>Establish Effective CRVS Governance and Improvement Team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200150"/>
            <a:ext cx="8915400" cy="27432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1. Establish appropriate CRVS governance structure and mechanisms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Establish a multi-disciplinary CRVS improvement core team with the requisite skills and expertise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Define work plan, timeline and acquire resources for completing the work</a:t>
            </a: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Task 1.3: Establish stakeholders engagement plan</a:t>
            </a: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1143000"/>
          </a:xfrm>
        </p:spPr>
        <p:txBody>
          <a:bodyPr/>
          <a:lstStyle/>
          <a:p>
            <a:pPr algn="ctr"/>
            <a:r>
              <a:rPr lang="en-NZ" sz="3000" b="1" dirty="0" smtClean="0"/>
              <a:t>Task 1.3: </a:t>
            </a:r>
            <a:r>
              <a:rPr lang="en-US" sz="3200" b="1" dirty="0" smtClean="0"/>
              <a:t>Establish stakeholders engagement plan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200150"/>
            <a:ext cx="8915400" cy="27432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1. Identify and understand CRVS stakeholder groups and customers that should to be involved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2. Develop the approach to managing these groups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3. Define the points at which stakeholder consultation will occur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9550"/>
            <a:ext cx="8077200" cy="1905000"/>
          </a:xfrm>
        </p:spPr>
        <p:txBody>
          <a:bodyPr/>
          <a:lstStyle/>
          <a:p>
            <a:r>
              <a:rPr lang="en" sz="4000" b="1" dirty="0" smtClean="0">
                <a:latin typeface="Proxima Nova"/>
                <a:ea typeface="Proxima Nova"/>
                <a:cs typeface="Proxima Nova"/>
                <a:sym typeface="Proxima Nova"/>
              </a:rPr>
              <a:t>CRVS Systems Improvement</a:t>
            </a:r>
            <a:endParaRPr lang="en-US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43150"/>
            <a:ext cx="7772400" cy="1600200"/>
          </a:xfrm>
        </p:spPr>
        <p:txBody>
          <a:bodyPr/>
          <a:lstStyle/>
          <a:p>
            <a:pPr algn="ctr"/>
            <a:r>
              <a:rPr lang="en-NZ" sz="3200" b="1" dirty="0" smtClean="0">
                <a:latin typeface="Arial" pitchFamily="34" charset="0"/>
              </a:rPr>
              <a:t>Module 1: Introduction </a:t>
            </a:r>
            <a:r>
              <a:rPr lang="en-GB" sz="3200" b="1" dirty="0" smtClean="0">
                <a:latin typeface="Arial" pitchFamily="34" charset="0"/>
              </a:rPr>
              <a:t>to Business Process Improvement as Applied to CRVS </a:t>
            </a:r>
          </a:p>
        </p:txBody>
      </p:sp>
      <p:sp>
        <p:nvSpPr>
          <p:cNvPr id="71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mtClean="0"/>
              <a:t>Discussion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514350"/>
          </a:xfrm>
        </p:spPr>
        <p:txBody>
          <a:bodyPr/>
          <a:lstStyle/>
          <a:p>
            <a:pPr algn="just">
              <a:buNone/>
            </a:pPr>
            <a:r>
              <a:rPr lang="en-AU" sz="2800" dirty="0" smtClean="0"/>
              <a:t>Planning CRVS Improvement: Q&amp;A</a:t>
            </a:r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00200" y="4686300"/>
            <a:ext cx="4038600" cy="342900"/>
          </a:xfrm>
        </p:spPr>
        <p:txBody>
          <a:bodyPr/>
          <a:lstStyle/>
          <a:p>
            <a:pPr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2BEC80-2032-453E-A2E5-0445CCDCD246}" type="slidenum">
              <a:rPr lang="en-US" smtClean="0"/>
              <a:pPr/>
              <a:t>50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287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Stage 2:Analyze CRVS Systems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66950"/>
            <a:ext cx="8610600" cy="2133600"/>
          </a:xfrm>
        </p:spPr>
        <p:txBody>
          <a:bodyPr/>
          <a:lstStyle/>
          <a:p>
            <a:pPr algn="l">
              <a:buClr>
                <a:schemeClr val="dk1"/>
              </a:buClr>
              <a:defRPr/>
            </a:pPr>
            <a:r>
              <a:rPr lang="en-NZ" sz="3200" b="1" dirty="0" smtClean="0">
                <a:solidFill>
                  <a:schemeClr val="dk1"/>
                </a:solidFill>
              </a:rPr>
              <a:t>Task 2.1: Conduct Desk Review</a:t>
            </a:r>
          </a:p>
          <a:p>
            <a:pPr algn="l">
              <a:buClr>
                <a:schemeClr val="dk1"/>
              </a:buClr>
              <a:defRPr/>
            </a:pPr>
            <a:r>
              <a:rPr lang="en-NZ" sz="3200" b="1" dirty="0" smtClean="0">
                <a:solidFill>
                  <a:schemeClr val="dk1"/>
                </a:solidFill>
              </a:rPr>
              <a:t>Task 2.2: Map Existing CRVS Processes</a:t>
            </a:r>
            <a:endParaRPr lang="en-GB" sz="3200" b="1" dirty="0" smtClean="0">
              <a:solidFill>
                <a:schemeClr val="dk1"/>
              </a:solidFill>
            </a:endParaRPr>
          </a:p>
          <a:p>
            <a:pPr algn="l">
              <a:buClr>
                <a:schemeClr val="dk1"/>
              </a:buClr>
              <a:defRPr/>
            </a:pPr>
            <a:r>
              <a:rPr lang="en-NZ" sz="3200" b="1" dirty="0" smtClean="0">
                <a:solidFill>
                  <a:schemeClr val="dk1"/>
                </a:solidFill>
              </a:rPr>
              <a:t>Task 2.3: Analyze the CRVS Processes</a:t>
            </a:r>
            <a:endParaRPr lang="en-GB" sz="3200" b="1" dirty="0" smtClean="0">
              <a:solidFill>
                <a:schemeClr val="dk1"/>
              </a:solidFill>
            </a:endParaRPr>
          </a:p>
          <a:p>
            <a:pPr algn="l">
              <a:buClr>
                <a:schemeClr val="dk1"/>
              </a:buClr>
              <a:defRPr/>
            </a:pPr>
            <a:r>
              <a:rPr lang="en-NZ" sz="3200" b="1" dirty="0" smtClean="0">
                <a:solidFill>
                  <a:schemeClr val="dk1"/>
                </a:solidFill>
              </a:rPr>
              <a:t>Task 2.4: Benchmark the CRVS Processes</a:t>
            </a:r>
            <a:endParaRPr lang="en-GB" sz="3200" b="1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defRPr/>
            </a:pPr>
            <a:endParaRPr lang="en-GB" sz="3200" b="1" dirty="0">
              <a:solidFill>
                <a:schemeClr val="dk1"/>
              </a:solidFill>
            </a:endParaRP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NZ" sz="4000" b="1" dirty="0" smtClean="0"/>
              <a:t>Task 2.1: Conduct Desk Review</a:t>
            </a:r>
            <a:endParaRPr lang="en-GB" sz="4000" b="1" dirty="0"/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NZ" sz="3400" b="1" dirty="0" smtClean="0"/>
              <a:t>Task 2.1: Conduct Desk Review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40386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Define the framework for reviewing documents </a:t>
            </a: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Collect and review relevant document and materials</a:t>
            </a: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Conduct analysis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Develop and present the report to stakeholders</a:t>
            </a: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NZ" sz="4000" b="1" dirty="0" smtClean="0"/>
              <a:t>Task 2.2: Map Existing CRVS Business Processes</a:t>
            </a:r>
            <a:endParaRPr lang="en-GB" sz="4000" b="1" dirty="0"/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NZ" sz="3400" b="1" dirty="0" smtClean="0"/>
              <a:t>Task 2.2: Map Existing CRVS Processes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40386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Identify and describe all the CRVS business processes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Identify process owners and process participants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Interview process owners and process participants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Interview and generate the map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5: Creating the final map 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6: Review of the final process maps by some key CRVS employees</a:t>
            </a: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marL="908050" lvl="1" indent="-436563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defRPr/>
            </a:pPr>
            <a:r>
              <a:rPr lang="en-AU" b="1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Step 4: Interview and generate the map</a:t>
            </a:r>
            <a:endParaRPr lang="en-US" b="1" dirty="0" smtClean="0">
              <a:solidFill>
                <a:schemeClr val="tx1"/>
              </a:solidFill>
              <a:ea typeface="MS PGothic" pitchFamily="34" charset="-128"/>
              <a:sym typeface="Proxima Nova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571500" lvl="1" indent="-571500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romanLcPeriod"/>
              <a:defRPr/>
            </a:pPr>
            <a:r>
              <a:rPr lang="en-US" sz="2600" dirty="0" smtClean="0"/>
              <a:t>Meet with CRVS Process Owners/Manager(s). </a:t>
            </a:r>
          </a:p>
          <a:p>
            <a:pPr marL="571500" lvl="1" indent="-571500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romanLcPeriod"/>
              <a:defRPr/>
            </a:pPr>
            <a:r>
              <a:rPr lang="en-US" sz="2600" dirty="0" smtClean="0"/>
              <a:t>Bring key process participants in the process mapping workshop. </a:t>
            </a:r>
          </a:p>
          <a:p>
            <a:pPr marL="571500" lvl="1" indent="-571500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romanLcPeriod"/>
              <a:defRPr/>
            </a:pPr>
            <a:r>
              <a:rPr lang="en-US" sz="2600" dirty="0" smtClean="0"/>
              <a:t>Members list all known process steps tasks and activities that they do. </a:t>
            </a:r>
            <a:r>
              <a:rPr lang="en-US" sz="2600" b="1" dirty="0" smtClean="0"/>
              <a:t>(See Table 2, Appendix 1)</a:t>
            </a:r>
          </a:p>
          <a:p>
            <a:pPr marL="571500" lvl="1" indent="-571500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romanLcPeriod"/>
              <a:defRPr/>
            </a:pPr>
            <a:r>
              <a:rPr lang="en-US" sz="2600" dirty="0" smtClean="0"/>
              <a:t>Members list all known process actors who perform the work. </a:t>
            </a:r>
            <a:r>
              <a:rPr lang="en-US" sz="2600" b="1" dirty="0" smtClean="0"/>
              <a:t>(See Table 3, Appendix 1) </a:t>
            </a:r>
          </a:p>
          <a:p>
            <a:pPr marL="571500" lvl="1" indent="-571500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romanLcPeriod"/>
              <a:defRPr/>
            </a:pPr>
            <a:r>
              <a:rPr lang="en-US" sz="2600" dirty="0" smtClean="0"/>
              <a:t>Review process with whole group and add additional information as necessary.</a:t>
            </a:r>
          </a:p>
          <a:p>
            <a:pPr algn="just">
              <a:buNone/>
            </a:pPr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marL="908050" lvl="1" indent="-436563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defRPr/>
            </a:pPr>
            <a:r>
              <a:rPr lang="en-AU" b="1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Step 4: Interview and generate the map</a:t>
            </a:r>
            <a:endParaRPr lang="en-US" b="1" dirty="0" smtClean="0">
              <a:solidFill>
                <a:schemeClr val="tx1"/>
              </a:solidFill>
              <a:ea typeface="MS PGothic" pitchFamily="34" charset="-128"/>
              <a:sym typeface="Proxima Nova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3962400"/>
          </a:xfrm>
        </p:spPr>
        <p:txBody>
          <a:bodyPr/>
          <a:lstStyle/>
          <a:p>
            <a:pPr marL="571500" lvl="1" indent="-571500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romanLcPeriod" startAt="6"/>
              <a:defRPr/>
            </a:pPr>
            <a:r>
              <a:rPr lang="en-US" sz="2200" dirty="0" smtClean="0"/>
              <a:t>Immediately assemble the information that has been provided into a Process Map </a:t>
            </a:r>
            <a:r>
              <a:rPr lang="en-US" sz="2200" b="1" dirty="0" smtClean="0"/>
              <a:t>(See Figure 1, Appendix 1; &amp; Appendix 2).</a:t>
            </a:r>
          </a:p>
          <a:p>
            <a:pPr marL="571500" lvl="1" indent="-571500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romanLcPeriod" startAt="6"/>
              <a:defRPr/>
            </a:pPr>
            <a:r>
              <a:rPr lang="en-US" sz="2200" dirty="0" smtClean="0"/>
              <a:t>Get agreement that the map represents the actual process as it is understood by the team</a:t>
            </a:r>
            <a:endParaRPr lang="en-GB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mtClean="0"/>
              <a:t>Discussion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514350"/>
          </a:xfrm>
        </p:spPr>
        <p:txBody>
          <a:bodyPr/>
          <a:lstStyle/>
          <a:p>
            <a:pPr algn="just">
              <a:buNone/>
            </a:pPr>
            <a:r>
              <a:rPr lang="en-AU" sz="2800" dirty="0" smtClean="0"/>
              <a:t>Group Work: Process Mapping</a:t>
            </a:r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600200" y="4686300"/>
            <a:ext cx="4038600" cy="342900"/>
          </a:xfrm>
        </p:spPr>
        <p:txBody>
          <a:bodyPr/>
          <a:lstStyle/>
          <a:p>
            <a:pPr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2BEC80-2032-453E-A2E5-0445CCDCD246}" type="slidenum">
              <a:rPr lang="en-US" smtClean="0"/>
              <a:pPr/>
              <a:t>58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287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287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NZ" sz="4000" b="1" dirty="0" smtClean="0"/>
              <a:t>Task 2.3: Analyze Existing CRVS Processes</a:t>
            </a:r>
            <a:endParaRPr lang="en-GB" sz="4000" b="1" dirty="0"/>
          </a:p>
        </p:txBody>
      </p:sp>
      <p:sp>
        <p:nvSpPr>
          <p:cNvPr id="56324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b="1" smtClean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4686300"/>
            <a:ext cx="4953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DD3CDE-2443-41FD-8E11-481AC76AB93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7155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NZ" b="1" dirty="0" smtClean="0"/>
              <a:t>Analyze the Existing CRVS Processes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4476750"/>
            <a:ext cx="5029200" cy="552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CRVS Systems Improvement Technical Workshop, </a:t>
            </a:r>
          </a:p>
          <a:p>
            <a:pPr>
              <a:defRPr/>
            </a:pPr>
            <a:r>
              <a:rPr lang="en-US" dirty="0" smtClean="0"/>
              <a:t>Jan 27-31, 2019, Bangkok, Thailand</a:t>
            </a:r>
            <a:endParaRPr lang="en-US" dirty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466727-6065-448F-81DD-1E82438578CA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7155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0"/>
            <a:ext cx="8991600" cy="533400"/>
          </a:xfrm>
        </p:spPr>
        <p:txBody>
          <a:bodyPr/>
          <a:lstStyle/>
          <a:p>
            <a:pPr algn="ctr"/>
            <a:r>
              <a:rPr lang="en-NZ" sz="3000" b="1" dirty="0" smtClean="0"/>
              <a:t>Task 2.3: Analyze Existing CRVS Processes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38150"/>
            <a:ext cx="8915400" cy="42672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Gather process performance information 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Analyse the data to identify problems and issues of existing processes</a:t>
            </a: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Identify the root cause of the identified problems and issues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Identify and analyze Non Value Added (NVA) activities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5: Analyze process complexity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6: Analyse CRVS milestones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7: Document the identified performance issues </a:t>
            </a: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 </a:t>
            </a: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0"/>
            <a:ext cx="8991600" cy="533400"/>
          </a:xfrm>
        </p:spPr>
        <p:txBody>
          <a:bodyPr/>
          <a:lstStyle/>
          <a:p>
            <a:pPr algn="ctr"/>
            <a:r>
              <a:rPr lang="en-NZ" sz="3000" b="1" dirty="0" smtClean="0"/>
              <a:t>Step 1: Gather Process Performance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38150"/>
            <a:ext cx="8915400" cy="4267200"/>
          </a:xfrm>
        </p:spPr>
        <p:txBody>
          <a:bodyPr/>
          <a:lstStyle/>
          <a:p>
            <a:pPr marL="985837" indent="-514350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+mj-lt"/>
              <a:buAutoNum type="romanLcPeriod"/>
              <a:defRPr/>
            </a:pPr>
            <a:r>
              <a:rPr lang="en-AU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Determine the process performance data to be collected </a:t>
            </a: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4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In order to decide which data to collect, it is essential to define the relevant measures:</a:t>
            </a:r>
          </a:p>
          <a:p>
            <a:pPr marL="908050" lvl="5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Measures of Excellence (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MoE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) - metrics which are Customer centric</a:t>
            </a:r>
          </a:p>
          <a:p>
            <a:pPr marL="908050" lvl="5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Measures of Performance (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MoP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) - metrics which are Stakeholder centric</a:t>
            </a:r>
          </a:p>
          <a:p>
            <a:pPr marL="985837" lvl="3" indent="-514350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+mj-lt"/>
              <a:buAutoNum type="romanLcPeriod" startAt="2"/>
              <a:defRPr/>
            </a:pPr>
            <a:r>
              <a:rPr lang="en-AU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Field visit and data collection </a:t>
            </a:r>
            <a:r>
              <a:rPr lang="en-AU" sz="2600" b="1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(See Table 5 and Table 6, Appendix 1)</a:t>
            </a:r>
            <a:endParaRPr lang="en-US" sz="2600" b="1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3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62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0"/>
            <a:ext cx="8991600" cy="533400"/>
          </a:xfrm>
        </p:spPr>
        <p:txBody>
          <a:bodyPr/>
          <a:lstStyle/>
          <a:p>
            <a:pPr algn="ctr"/>
            <a:r>
              <a:rPr lang="en-NZ" sz="3000" b="1" dirty="0" smtClean="0"/>
              <a:t>Step 2: Analyze the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38150"/>
            <a:ext cx="8915400" cy="42672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ym typeface="Proxima Nova"/>
              </a:rPr>
              <a:t>Analyze the process performance data collected to identify problems and issues </a:t>
            </a:r>
            <a:r>
              <a:rPr lang="en-US" sz="2800" b="1" dirty="0" smtClean="0">
                <a:sym typeface="Proxima Nova"/>
              </a:rPr>
              <a:t>(See Table 7, appendix 1)</a:t>
            </a:r>
          </a:p>
          <a:p>
            <a:pPr marL="908050" lvl="3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63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0"/>
            <a:ext cx="8991600" cy="533400"/>
          </a:xfrm>
        </p:spPr>
        <p:txBody>
          <a:bodyPr/>
          <a:lstStyle/>
          <a:p>
            <a:pPr algn="ctr"/>
            <a:r>
              <a:rPr lang="en-NZ" sz="3000" b="1" dirty="0" smtClean="0"/>
              <a:t>Step 3: </a:t>
            </a:r>
            <a:r>
              <a:rPr lang="en-US" sz="3000" b="1" dirty="0" smtClean="0">
                <a:sym typeface="Proxima Nova"/>
              </a:rPr>
              <a:t>Identify the root cause </a:t>
            </a:r>
            <a:endParaRPr lang="en-NZ" sz="3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64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14350"/>
            <a:ext cx="764974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905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Discussion</a:t>
            </a:r>
            <a:endParaRPr lang="en-US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9144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/>
              <a:t>Group Work: </a:t>
            </a:r>
            <a:r>
              <a:rPr lang="en-US" sz="2600" dirty="0" smtClean="0"/>
              <a:t>Papua New Guinea, Philippines, Cambodia, and Sri Lanka</a:t>
            </a:r>
            <a:endParaRPr lang="en-AU" sz="26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4686300"/>
            <a:ext cx="4800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DA972C-1D08-4171-AF87-5F1064CBF77D}" type="slidenum">
              <a:rPr lang="en-US" smtClean="0"/>
              <a:pPr/>
              <a:t>65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049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Group work and Discussion</a:t>
            </a:r>
            <a:endParaRPr lang="en-US" b="1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36957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8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Goal of this assignment is to apply the techniques of  business process analysis to analyse selected business processes from four countries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Identify bottlenecks and problems affecting/affected their CRVS performance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Identify the root cause of identified bottlenecks and problems</a:t>
            </a:r>
            <a:endParaRPr lang="en-GB" sz="2400" dirty="0" smtClean="0">
              <a:solidFill>
                <a:schemeClr val="tx1"/>
              </a:solidFill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GB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47800" y="4686300"/>
            <a:ext cx="4114800" cy="342900"/>
          </a:xfrm>
        </p:spPr>
        <p:txBody>
          <a:bodyPr/>
          <a:lstStyle/>
          <a:p>
            <a:pPr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AB092C-2928-4F98-A3EC-4FE8AA8D0923}" type="slidenum">
              <a:rPr lang="en-US" smtClean="0"/>
              <a:pPr/>
              <a:t>66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28700"/>
            <a:ext cx="8077200" cy="3143250"/>
          </a:xfrm>
        </p:spPr>
        <p:txBody>
          <a:bodyPr/>
          <a:lstStyle/>
          <a:p>
            <a:pPr>
              <a:defRPr/>
            </a:pPr>
            <a:r>
              <a:rPr lang="en-NZ" sz="4000" b="1" dirty="0" smtClean="0"/>
              <a:t>Task 2.4: </a:t>
            </a:r>
            <a:r>
              <a:rPr lang="en-AU" sz="4000" b="1" dirty="0" smtClean="0"/>
              <a:t>Benchmark your CRVS processes with international principles and recommendations and, and best practices</a:t>
            </a:r>
            <a:endParaRPr lang="en-GB" sz="4000" b="1" dirty="0"/>
          </a:p>
        </p:txBody>
      </p:sp>
      <p:sp>
        <p:nvSpPr>
          <p:cNvPr id="56324" name="Line 18"/>
          <p:cNvSpPr>
            <a:spLocks noChangeShapeType="1"/>
          </p:cNvSpPr>
          <p:nvPr/>
        </p:nvSpPr>
        <p:spPr bwMode="auto">
          <a:xfrm flipH="1">
            <a:off x="762000" y="44005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NZ" b="1" dirty="0" smtClean="0"/>
              <a:t>Benchmark CRVS Processes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4476750"/>
            <a:ext cx="5029200" cy="552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CRVS Systems Improvement Technical Workshop, </a:t>
            </a:r>
          </a:p>
          <a:p>
            <a:pPr>
              <a:defRPr/>
            </a:pPr>
            <a:r>
              <a:rPr lang="en-US" dirty="0" smtClean="0"/>
              <a:t>Jan 27-31, 2019, Bangkok, Thailand</a:t>
            </a:r>
            <a:endParaRPr lang="en-US" dirty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466727-6065-448F-81DD-1E82438578CA}" type="slidenum">
              <a:rPr lang="en-US" smtClean="0"/>
              <a:pPr/>
              <a:t>68</a:t>
            </a:fld>
            <a:endParaRPr lang="en-US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7155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5250"/>
            <a:ext cx="8991600" cy="533400"/>
          </a:xfrm>
        </p:spPr>
        <p:txBody>
          <a:bodyPr/>
          <a:lstStyle/>
          <a:p>
            <a:pPr algn="ctr"/>
            <a:r>
              <a:rPr lang="en-NZ" sz="3000" b="1" dirty="0" smtClean="0"/>
              <a:t>Task 2.4: Benchmark CRVS Processes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438150"/>
            <a:ext cx="8915400" cy="42672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Identify international principles and best practices for CRVS systems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2. Analyze information and data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Make improvement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recommendations</a:t>
            </a: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69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marL="342900" indent="-342900" algn="ctr"/>
            <a:r>
              <a:rPr lang="en-US" b="1" smtClean="0"/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34671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dirty="0" smtClean="0"/>
              <a:t>Outline of the Presentation</a:t>
            </a: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What is a Business Process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Organization Vision, Process and Capabilities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600" dirty="0" smtClean="0">
                <a:solidFill>
                  <a:srgbClr val="000000"/>
                </a:solidFill>
                <a:ea typeface="MS PGothic" pitchFamily="34" charset="-128"/>
                <a:sym typeface="Proxima Nova"/>
              </a:rPr>
              <a:t>What is Business Process Improvement (BPI)?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BPI and the Service Quality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0000"/>
                </a:solidFill>
                <a:ea typeface="MS PGothic" pitchFamily="34" charset="-128"/>
                <a:sym typeface="Proxima Nova"/>
              </a:rPr>
              <a:t>CRVS Systems Improvement Overview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4686300"/>
            <a:ext cx="50292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CD2B4D-9F9F-4FE9-B1F4-E49B801429EA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Stage 3:Improve CRVS Business Processes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66950"/>
            <a:ext cx="8610600" cy="21336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dk1"/>
                </a:solidFill>
              </a:rPr>
              <a:t>Task 3.1: Redesign a better process</a:t>
            </a:r>
          </a:p>
          <a:p>
            <a:pPr algn="l"/>
            <a:r>
              <a:rPr lang="en-US" sz="3200" b="1" dirty="0" smtClean="0">
                <a:solidFill>
                  <a:schemeClr val="dk1"/>
                </a:solidFill>
              </a:rPr>
              <a:t>Task 3.2: Validate redesigned (to-be) </a:t>
            </a:r>
          </a:p>
          <a:p>
            <a:pPr algn="l"/>
            <a:r>
              <a:rPr lang="en-US" sz="3200" b="1" dirty="0" smtClean="0">
                <a:solidFill>
                  <a:schemeClr val="dk1"/>
                </a:solidFill>
              </a:rPr>
              <a:t>                 process with stakeholders </a:t>
            </a:r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NZ" sz="4000" b="1" dirty="0" smtClean="0"/>
              <a:t>Task 3.1: Redesign a better process</a:t>
            </a:r>
            <a:endParaRPr lang="en-GB" sz="4000" b="1" dirty="0"/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NZ" sz="3400" b="1" dirty="0" smtClean="0"/>
              <a:t>Task 3.1: Redesign a Better Process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40386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Identify and envision potential redesign ideas to create a better process.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Determine how to measure the new process's performance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Create a desired (to-be) process map 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Test the proposed redesign ideas 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5: Examine the implications of potential redesign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72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1066800"/>
          </a:xfrm>
        </p:spPr>
        <p:txBody>
          <a:bodyPr/>
          <a:lstStyle/>
          <a:p>
            <a:pPr marL="908050" indent="-436563" algn="just" eaLnBrk="0" fontAlgn="base" hangingPunct="0">
              <a:spcBef>
                <a:spcPts val="576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Step 1: Identify and envision potential redesign ideas to create a better process</a:t>
            </a:r>
            <a:r>
              <a:rPr lang="en-US" sz="30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.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047750"/>
            <a:ext cx="8915400" cy="35814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Drawing from stakeholder interviews, benchmarking, and other analysis activities, brainstorms ways to make the process better to address identified problems and issues </a:t>
            </a:r>
          </a:p>
          <a:p>
            <a:pPr marL="908050" lvl="3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400" i="1" dirty="0" smtClean="0"/>
              <a:t>How can the process be designed to reduce the number of physical visits (</a:t>
            </a:r>
            <a:r>
              <a:rPr lang="en-US" sz="2400" b="1" i="1" dirty="0" smtClean="0"/>
              <a:t>Exceed customer experience)</a:t>
            </a:r>
            <a:endParaRPr lang="en-GB" sz="2400" i="1" dirty="0" smtClean="0"/>
          </a:p>
          <a:p>
            <a:pPr marL="908050" lvl="2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en-GB" sz="2400" i="1" dirty="0" smtClean="0"/>
              <a:t>How can the process be improved to ensure that all declared death are registered and certified (</a:t>
            </a:r>
            <a:r>
              <a:rPr lang="en-US" sz="2400" b="1" i="1" dirty="0" smtClean="0"/>
              <a:t>Exceed stakeholder experience)</a:t>
            </a:r>
          </a:p>
          <a:p>
            <a:pPr marL="908050" lvl="2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Ø"/>
              <a:defRPr/>
            </a:pPr>
            <a:endParaRPr lang="en-US" sz="2400" i="1" dirty="0" smtClean="0"/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73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1066800"/>
          </a:xfrm>
        </p:spPr>
        <p:txBody>
          <a:bodyPr/>
          <a:lstStyle/>
          <a:p>
            <a:pPr marL="908050" indent="-436563" algn="just" eaLnBrk="0" fontAlgn="base" hangingPunct="0">
              <a:spcBef>
                <a:spcPts val="576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Step 1: Identify and envision potential redesign ideas to create a better process</a:t>
            </a:r>
            <a:r>
              <a:rPr lang="en-US" sz="30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.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047750"/>
            <a:ext cx="8915400" cy="35814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Apply Process innovation techniques  to identify redesign ideas and design a new process. (See typical techniques, in Appendix Table 1, Appendix 3) 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For example</a:t>
            </a:r>
            <a:r>
              <a:rPr lang="en-US" sz="2400" b="1" dirty="0" smtClean="0"/>
              <a:t> </a:t>
            </a:r>
            <a:r>
              <a:rPr lang="en-AU" sz="2400" b="1" dirty="0" smtClean="0"/>
              <a:t>Table 8</a:t>
            </a:r>
            <a:r>
              <a:rPr lang="en-US" sz="2400" b="1" dirty="0" smtClean="0"/>
              <a:t> (in Appendix 1)</a:t>
            </a:r>
            <a:r>
              <a:rPr lang="en-US" sz="2400" dirty="0" smtClean="0"/>
              <a:t> provides example redesign ideas that address performance issues, documented in </a:t>
            </a:r>
            <a:r>
              <a:rPr lang="en-AU" sz="2400" b="1" dirty="0" smtClean="0"/>
              <a:t>Table 7</a:t>
            </a:r>
            <a:r>
              <a:rPr lang="en-US" sz="2400" b="1" dirty="0" smtClean="0"/>
              <a:t> (in Appendix 1)</a:t>
            </a:r>
            <a:r>
              <a:rPr lang="en-US" sz="2400" dirty="0" smtClean="0"/>
              <a:t> of, existing process for the death registration in the community in Tanzania.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400" dirty="0" smtClean="0"/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74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1066800"/>
          </a:xfrm>
        </p:spPr>
        <p:txBody>
          <a:bodyPr/>
          <a:lstStyle/>
          <a:p>
            <a:pPr marL="908050" indent="-436563" algn="just" eaLnBrk="0" fontAlgn="base" hangingPunct="0">
              <a:spcBef>
                <a:spcPts val="576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Step 2: </a:t>
            </a:r>
            <a:r>
              <a:rPr lang="en-US" sz="3000" b="1" dirty="0" smtClean="0"/>
              <a:t>Determine how to measure the new </a:t>
            </a:r>
            <a:br>
              <a:rPr lang="en-US" sz="3000" b="1" dirty="0" smtClean="0"/>
            </a:br>
            <a:r>
              <a:rPr lang="en-US" sz="3000" b="1" dirty="0" smtClean="0"/>
              <a:t>process's performance</a:t>
            </a:r>
            <a:br>
              <a:rPr lang="en-US" sz="3000" b="1" dirty="0" smtClean="0"/>
            </a:br>
            <a:r>
              <a:rPr lang="en-US" sz="30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047750"/>
            <a:ext cx="8915400" cy="3581400"/>
          </a:xfrm>
        </p:spPr>
        <p:txBody>
          <a:bodyPr/>
          <a:lstStyle/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dirty="0" smtClean="0"/>
              <a:t>Determine how to measure the new process's performance. 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dirty="0" smtClean="0"/>
              <a:t>Review the performance metric identified in the analysis stage and </a:t>
            </a: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dirty="0" smtClean="0"/>
              <a:t>Set new performance targets for the new process (See example Table 9, Appendix 1)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75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28650"/>
          </a:xfrm>
        </p:spPr>
        <p:txBody>
          <a:bodyPr/>
          <a:lstStyle/>
          <a:p>
            <a:pPr lvl="1" algn="ctr" rtl="0"/>
            <a:r>
              <a:rPr lang="en-US" sz="3200" b="1" dirty="0" smtClean="0">
                <a:sym typeface="Proxima Nova"/>
              </a:rPr>
              <a:t>Step 3: Create a desired (to-be) process map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  <a:t/>
            </a:r>
            <a:br>
              <a:rPr lang="en-US" sz="2400" dirty="0" smtClean="0">
                <a:solidFill>
                  <a:schemeClr val="tx1"/>
                </a:solidFill>
                <a:ea typeface="MS PGothic" pitchFamily="34" charset="-128"/>
                <a:sym typeface="Proxima Nova"/>
              </a:rPr>
            </a:br>
            <a:endParaRPr lang="en-NZ" sz="4000" b="1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34671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/>
              <a:t>Create the desired (to-be) business process map based on the redesign ideas generated from step 1</a:t>
            </a: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.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/>
              <a:t>To-Be process map shown in </a:t>
            </a:r>
            <a:r>
              <a:rPr lang="en-AU" sz="2800" b="1" dirty="0" smtClean="0"/>
              <a:t>Figure 3 (Level 1); Figure 4 and Figure 5</a:t>
            </a:r>
            <a:r>
              <a:rPr lang="en-US" sz="2800" b="1" dirty="0" smtClean="0"/>
              <a:t> (Level 2) </a:t>
            </a:r>
            <a:endParaRPr lang="en-GB" sz="2800" b="1" dirty="0" smtClean="0">
              <a:sym typeface="Proxima Nov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4686300"/>
            <a:ext cx="5105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C5650D-59D5-4F07-91DF-0962CDFB5607}" type="slidenum">
              <a:rPr lang="en-US" smtClean="0"/>
              <a:pPr/>
              <a:t>76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28650"/>
          </a:xfrm>
        </p:spPr>
        <p:txBody>
          <a:bodyPr/>
          <a:lstStyle/>
          <a:p>
            <a:pPr algn="ctr"/>
            <a:r>
              <a:rPr lang="en-AU" sz="3200" b="1" dirty="0" smtClean="0"/>
              <a:t>Step 4: Test proposed redesign idea</a:t>
            </a:r>
            <a:endParaRPr lang="en-NZ" sz="3200" b="1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34671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800" dirty="0" smtClean="0"/>
              <a:t>Consider these testing mechanisms:</a:t>
            </a:r>
            <a:endParaRPr lang="en-GB" sz="2800" dirty="0" smtClean="0"/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Role-playing. Have team members act out the proposed process to see how well it works.</a:t>
            </a:r>
            <a:endParaRPr lang="en-GB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Practice. have the people who would actually be carrying the real process try turning those inputs into outputs. </a:t>
            </a:r>
            <a:endParaRPr lang="en-GB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Computer simulation: make use of the software to test proposed processes under various scenarios to find bottlenecks and other problems.</a:t>
            </a:r>
            <a:endParaRPr lang="en-GB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lvl="1">
              <a:buNone/>
            </a:pPr>
            <a:endParaRPr lang="en-GB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90600" y="4686300"/>
            <a:ext cx="5105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BPI for CRVS July 16-25, 2018  ToT Workshop, Dakar, Senegal</a:t>
            </a:r>
            <a:endParaRPr lang="en-US" dirty="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C5650D-59D5-4F07-91DF-0962CDFB5607}" type="slidenum">
              <a:rPr lang="en-US" smtClean="0"/>
              <a:pPr/>
              <a:t>77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28650"/>
          </a:xfrm>
        </p:spPr>
        <p:txBody>
          <a:bodyPr/>
          <a:lstStyle/>
          <a:p>
            <a:pPr algn="ctr"/>
            <a:r>
              <a:rPr lang="en-US" sz="3000" dirty="0" smtClean="0"/>
              <a:t>Step 5: </a:t>
            </a:r>
            <a:r>
              <a:rPr lang="en-US" sz="3000" b="1" dirty="0" smtClean="0"/>
              <a:t>Examine the implications of potential redesign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NZ" sz="3400" b="1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162050"/>
            <a:ext cx="8915400" cy="31623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/>
              <a:t>Together with key stakeholders examine the organizational ramifications of the redesign,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to determine the feasibility of the redesign process.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Discuss how the new process might affect your CRVS structures, employees, citizens and systems. </a:t>
            </a:r>
            <a:endParaRPr lang="en-AU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4686300"/>
            <a:ext cx="4724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98F895-6A0E-462C-A9A6-F1261175FFA5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28650"/>
          </a:xfrm>
        </p:spPr>
        <p:txBody>
          <a:bodyPr/>
          <a:lstStyle/>
          <a:p>
            <a:r>
              <a:rPr lang="en-US" sz="3200" dirty="0" smtClean="0"/>
              <a:t>Step 6: </a:t>
            </a:r>
            <a:r>
              <a:rPr lang="en-US" sz="3200" b="1" dirty="0" smtClean="0"/>
              <a:t>Document (to-be) business processes</a:t>
            </a:r>
            <a:endParaRPr lang="en-US" sz="32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162050"/>
            <a:ext cx="8915400" cy="31623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/>
              <a:t>The documentation should include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business processes definition,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process maps and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process narration. </a:t>
            </a:r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dirty="0" smtClean="0"/>
              <a:t>The process definition should include the CRVS business objective, business rules and performance measures.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4686300"/>
            <a:ext cx="47244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98F895-6A0E-462C-A9A6-F1261175FFA5}" type="slidenum">
              <a:rPr lang="en-US" smtClean="0"/>
              <a:pPr/>
              <a:t>79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1950"/>
            <a:ext cx="8077200" cy="17526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What is a Business Process?</a:t>
            </a:r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NZ" sz="4000" b="1" dirty="0" smtClean="0"/>
              <a:t>Task 3.2: </a:t>
            </a:r>
            <a:r>
              <a:rPr lang="en-US" sz="4000" b="1" dirty="0" smtClean="0"/>
              <a:t>Validate redesigned (to-be) process with stakeholders</a:t>
            </a:r>
            <a:endParaRPr lang="en-GB" sz="4000" b="1" dirty="0"/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NZ" sz="3200" b="1" dirty="0" smtClean="0"/>
              <a:t>Task 3.2: Validate (To-be) CRVS Processes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90550"/>
            <a:ext cx="8915400" cy="40386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Conduct a stakeholder workshop to validate the to-be business processes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Refine and document the redesigned (to-be) business processes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Obtain endorsement of the redesigned (to-be) business processes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81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Assignment &amp; Discussion</a:t>
            </a:r>
            <a:endParaRPr lang="en-US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51435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/>
              <a:t>Group Work: </a:t>
            </a:r>
            <a:r>
              <a:rPr lang="en-US" sz="2600" dirty="0" smtClean="0"/>
              <a:t>Papua New Guinea, Philippines, Cambodia, and Sri Lanka</a:t>
            </a:r>
            <a:endParaRPr lang="en-AU" sz="26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4686300"/>
            <a:ext cx="4800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DA972C-1D08-4171-AF87-5F1064CBF77D}" type="slidenum">
              <a:rPr lang="en-US" smtClean="0"/>
              <a:pPr/>
              <a:t>82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335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95350"/>
            <a:ext cx="8077200" cy="1276350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Stage 4 - Review or formulate the CRVS strategic plan</a:t>
            </a:r>
            <a:endParaRPr lang="en-US" sz="4000" dirty="0" smtClean="0"/>
          </a:p>
        </p:txBody>
      </p:sp>
      <p:sp>
        <p:nvSpPr>
          <p:cNvPr id="56324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66950"/>
            <a:ext cx="8610600" cy="2133600"/>
          </a:xfrm>
        </p:spPr>
        <p:txBody>
          <a:bodyPr/>
          <a:lstStyle/>
          <a:p>
            <a:pPr algn="just"/>
            <a:r>
              <a:rPr lang="en-US" sz="3000" b="1" dirty="0" smtClean="0"/>
              <a:t>Task 4.1: Review or formulate the strategic plan</a:t>
            </a:r>
          </a:p>
          <a:p>
            <a:pPr algn="just"/>
            <a:r>
              <a:rPr lang="en-US" sz="3000" b="1" dirty="0" smtClean="0"/>
              <a:t>Task 4.2: Review or develop a national CRVS action plan</a:t>
            </a:r>
          </a:p>
          <a:p>
            <a:endParaRPr lang="en-US" sz="3200" b="1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Task 4.1: Review or formulate the strategic plan</a:t>
            </a:r>
            <a:br>
              <a:rPr lang="en-US" sz="4000" b="1" dirty="0" smtClean="0"/>
            </a:br>
            <a:endParaRPr lang="en-GB" sz="4000" b="1" dirty="0"/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US" sz="3000" b="1" dirty="0" smtClean="0"/>
              <a:t>Task 4.1: Review or formulate the strategic plan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666750"/>
            <a:ext cx="8915400" cy="38862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Define the desired CRVS outcome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Develop an initial CRVS vision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Identify resources and capabilities required to deliver the vision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Assess opportunities and gaps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5: Refine the vision and develop strategic recommendations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6: Obtain endorsement and communicate  strategic plan to stakeholder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85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3350"/>
            <a:ext cx="8077200" cy="203835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Task 4.2: Review or develop a national CRVS action plan</a:t>
            </a:r>
            <a:br>
              <a:rPr lang="en-US" sz="4000" b="1" dirty="0" smtClean="0"/>
            </a:br>
            <a:endParaRPr lang="en-GB" sz="4000" b="1" dirty="0"/>
          </a:p>
        </p:txBody>
      </p:sp>
      <p:sp>
        <p:nvSpPr>
          <p:cNvPr id="33796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628650"/>
          </a:xfrm>
        </p:spPr>
        <p:txBody>
          <a:bodyPr/>
          <a:lstStyle/>
          <a:p>
            <a:pPr algn="ctr"/>
            <a:r>
              <a:rPr lang="en-US" sz="3000" b="1" dirty="0" smtClean="0"/>
              <a:t>Task 4.2: Review or develop CRVS action Plan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666750"/>
            <a:ext cx="8915400" cy="38862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Determine the approaches and options to acquiring identified resources and capabilities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Identify the high-level activities required to deliver the required resources and capabilities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Develop the action plan for each required resource or capability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Estimate the magnitude of funding required to implement the action plan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87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Assignment &amp; Discussion</a:t>
            </a:r>
            <a:endParaRPr lang="en-US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51435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/>
              <a:t>Group Work: </a:t>
            </a:r>
            <a:r>
              <a:rPr lang="en-US" sz="2600" dirty="0" smtClean="0"/>
              <a:t>Papua New Guinea, Philippines, Cambodia, and Sri Lanka</a:t>
            </a:r>
            <a:endParaRPr lang="en-AU" sz="26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4686300"/>
            <a:ext cx="4800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DA972C-1D08-4171-AF87-5F1064CBF77D}" type="slidenum">
              <a:rPr lang="en-US" smtClean="0"/>
              <a:pPr/>
              <a:t>88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335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1950"/>
            <a:ext cx="8077200" cy="1276350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Stage 5 - Implement the improvements</a:t>
            </a:r>
            <a:endParaRPr lang="en-US" sz="4000" dirty="0" smtClean="0"/>
          </a:p>
        </p:txBody>
      </p:sp>
      <p:sp>
        <p:nvSpPr>
          <p:cNvPr id="56324" name="Line 18"/>
          <p:cNvSpPr>
            <a:spLocks noChangeShapeType="1"/>
          </p:cNvSpPr>
          <p:nvPr/>
        </p:nvSpPr>
        <p:spPr bwMode="auto">
          <a:xfrm flipH="1">
            <a:off x="762000" y="18097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62150"/>
            <a:ext cx="8610600" cy="2667000"/>
          </a:xfrm>
        </p:spPr>
        <p:txBody>
          <a:bodyPr/>
          <a:lstStyle/>
          <a:p>
            <a:pPr algn="just"/>
            <a:r>
              <a:rPr lang="en-US" sz="3000" b="1" dirty="0" smtClean="0"/>
              <a:t>Task 5.1: Acquire the required resources and capabilities</a:t>
            </a:r>
            <a:endParaRPr lang="en-US" sz="3200" b="1" dirty="0" smtClean="0"/>
          </a:p>
          <a:p>
            <a:pPr algn="just"/>
            <a:r>
              <a:rPr lang="en-US" sz="3000" b="1" dirty="0" smtClean="0"/>
              <a:t>Task 5.2: Prepare a change management plan</a:t>
            </a:r>
          </a:p>
          <a:p>
            <a:pPr algn="just"/>
            <a:r>
              <a:rPr lang="en-US" sz="3000" b="1" dirty="0" smtClean="0"/>
              <a:t>Task 5.3: Roll out the new CRVS business processes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What is a Business Process (BP)?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71600" y="4686300"/>
            <a:ext cx="44958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541C83-C31A-4F70-B2F5-E1C228058F0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514350"/>
            <a:ext cx="4953000" cy="312420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BP</a:t>
            </a:r>
            <a:r>
              <a:rPr lang="en-US" sz="2600" dirty="0" smtClean="0">
                <a:solidFill>
                  <a:srgbClr val="000000"/>
                </a:solidFill>
                <a:latin typeface="+mj-lt"/>
                <a:ea typeface="MS PGothic" pitchFamily="34" charset="-128"/>
                <a:sym typeface="Proxima Nova"/>
              </a:rPr>
              <a:t> is a collection of related, structured activities or tasks that produce a specific service or product (serve a particular goal) for a particular customer or customers.</a:t>
            </a:r>
            <a:endParaRPr lang="en-GB" sz="2600" dirty="0" smtClean="0"/>
          </a:p>
          <a:p>
            <a:pPr algn="just"/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66750"/>
            <a:ext cx="4038600" cy="37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90550"/>
            <a:ext cx="8077200" cy="11811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Task 5.1: Acquire Required Resources and Capabilities</a:t>
            </a:r>
            <a:endParaRPr lang="en-US" sz="3500" dirty="0" smtClean="0"/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990600"/>
          </a:xfrm>
        </p:spPr>
        <p:txBody>
          <a:bodyPr/>
          <a:lstStyle/>
          <a:p>
            <a:pPr algn="ctr"/>
            <a:r>
              <a:rPr lang="en-US" sz="3000" b="1" dirty="0" smtClean="0"/>
              <a:t>Task 5.1: </a:t>
            </a:r>
            <a:r>
              <a:rPr lang="en-US" sz="3000" b="1" dirty="0" smtClean="0">
                <a:latin typeface="Proxima Nova"/>
                <a:ea typeface="Proxima Nova"/>
                <a:cs typeface="Proxima Nova"/>
                <a:sym typeface="Proxima Nova"/>
              </a:rPr>
              <a:t>Acquire Required Resources and Capabilities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71550"/>
            <a:ext cx="8915400" cy="3581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Determine the potential availability of funding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Refine the action plan based on funding constraints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Define implementation phases of the action plan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Implement the action plan to acquire the required resources and capabilities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91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90550"/>
            <a:ext cx="8077200" cy="11811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Task 5.2: Prepare and implement change management Plan</a:t>
            </a:r>
            <a:endParaRPr lang="en-US" sz="3500" dirty="0" smtClean="0"/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990600"/>
          </a:xfrm>
        </p:spPr>
        <p:txBody>
          <a:bodyPr/>
          <a:lstStyle/>
          <a:p>
            <a:pPr algn="ctr"/>
            <a:r>
              <a:rPr lang="en-US" sz="3000" b="1" dirty="0" smtClean="0"/>
              <a:t>Task 5.2: </a:t>
            </a:r>
            <a:r>
              <a:rPr lang="en-US" sz="3000" b="1" dirty="0" smtClean="0">
                <a:latin typeface="Proxima Nova"/>
                <a:ea typeface="Proxima Nova"/>
                <a:cs typeface="Proxima Nova"/>
                <a:sym typeface="Proxima Nova"/>
              </a:rPr>
              <a:t>Prepare and implement a Change Management Plan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71550"/>
            <a:ext cx="8915400" cy="3581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Identify the expected type and scope of change </a:t>
            </a:r>
            <a:endParaRPr lang="en-US" sz="26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Identify implementation obstacles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Develop a change management plan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AU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Create a change management team </a:t>
            </a: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93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90550"/>
            <a:ext cx="8077200" cy="11811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Task 5.3: </a:t>
            </a:r>
            <a:r>
              <a:rPr lang="en-US" sz="3600" b="1" dirty="0" smtClean="0"/>
              <a:t>Roll out the new CRVS business processes</a:t>
            </a:r>
            <a:endParaRPr lang="en-US" sz="3500" dirty="0" smtClean="0"/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2288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990600"/>
          </a:xfrm>
        </p:spPr>
        <p:txBody>
          <a:bodyPr/>
          <a:lstStyle/>
          <a:p>
            <a:pPr algn="ctr"/>
            <a:r>
              <a:rPr lang="en-US" sz="3000" b="1" dirty="0" smtClean="0"/>
              <a:t>Task 5.3: Roll out the new CRVS business processes</a:t>
            </a: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71550"/>
            <a:ext cx="8915400" cy="3581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Communicate the changes and plan to all stakeholders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Conduct required training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Pilot in a selected district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Use the feedback from pilot to refine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5: Scale up the implementation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95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286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Discussion</a:t>
            </a:r>
            <a:endParaRPr lang="en-US" b="1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857250"/>
            <a:ext cx="8915400" cy="514350"/>
          </a:xfrm>
        </p:spPr>
        <p:txBody>
          <a:bodyPr/>
          <a:lstStyle/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AU" sz="2600" dirty="0" smtClean="0"/>
              <a:t>Discussion: </a:t>
            </a:r>
            <a:r>
              <a:rPr lang="en-US" sz="2600" dirty="0" smtClean="0"/>
              <a:t>Q&amp;A</a:t>
            </a:r>
            <a:endParaRPr lang="en-AU" sz="26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4686300"/>
            <a:ext cx="48006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DA972C-1D08-4171-AF87-5F1064CBF77D}" type="slidenum">
              <a:rPr lang="en-US" smtClean="0"/>
              <a:pPr/>
              <a:t>96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3355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1950"/>
            <a:ext cx="8382000" cy="1752600"/>
          </a:xfrm>
        </p:spPr>
        <p:txBody>
          <a:bodyPr/>
          <a:lstStyle/>
          <a:p>
            <a:r>
              <a:rPr lang="en-US" sz="3600" b="1" dirty="0" smtClean="0"/>
              <a:t>Stage 6: Monitor, Evaluate and Continuously Improve CRVS Processes </a:t>
            </a:r>
            <a:endParaRPr lang="en-US" sz="3500" dirty="0" smtClean="0"/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1145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190750"/>
            <a:ext cx="8610600" cy="2133600"/>
          </a:xfrm>
        </p:spPr>
        <p:txBody>
          <a:bodyPr/>
          <a:lstStyle/>
          <a:p>
            <a:pPr algn="just">
              <a:buClr>
                <a:schemeClr val="dk1"/>
              </a:buClr>
              <a:defRPr/>
            </a:pPr>
            <a:r>
              <a:rPr lang="en-AU" sz="3000" b="1" dirty="0" smtClean="0">
                <a:solidFill>
                  <a:schemeClr val="dk1"/>
                </a:solidFill>
              </a:rPr>
              <a:t>Task 6.1: Implement CRVS performance monitoring and evaluation system</a:t>
            </a:r>
          </a:p>
          <a:p>
            <a:pPr algn="just">
              <a:buClr>
                <a:schemeClr val="dk1"/>
              </a:buClr>
              <a:defRPr/>
            </a:pPr>
            <a:r>
              <a:rPr lang="en-US" sz="3000" b="1" dirty="0" smtClean="0">
                <a:solidFill>
                  <a:schemeClr val="dk1"/>
                </a:solidFill>
              </a:rPr>
              <a:t>Task 6.2: </a:t>
            </a:r>
            <a:r>
              <a:rPr lang="en-AU" sz="3000" b="1" dirty="0" smtClean="0">
                <a:solidFill>
                  <a:schemeClr val="dk1"/>
                </a:solidFill>
              </a:rPr>
              <a:t>Continually monitor, evaluate and improve the CRVS process performance</a:t>
            </a:r>
            <a:endParaRPr lang="en-US" sz="3000" b="1" dirty="0" smtClean="0">
              <a:solidFill>
                <a:schemeClr val="dk1"/>
              </a:solidFill>
            </a:endParaRPr>
          </a:p>
          <a:p>
            <a:pPr algn="l">
              <a:buClr>
                <a:schemeClr val="dk1"/>
              </a:buClr>
              <a:defRPr/>
            </a:pPr>
            <a:endParaRPr lang="en-AU" sz="3200" b="1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defRPr/>
            </a:pPr>
            <a:endParaRPr lang="en-GB"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90550"/>
            <a:ext cx="8077200" cy="1752600"/>
          </a:xfrm>
        </p:spPr>
        <p:txBody>
          <a:bodyPr/>
          <a:lstStyle/>
          <a:p>
            <a:r>
              <a:rPr lang="en-US" sz="3500" b="1" dirty="0" smtClean="0">
                <a:latin typeface="Proxima Nova"/>
                <a:ea typeface="Proxima Nova"/>
                <a:cs typeface="Proxima Nova"/>
                <a:sym typeface="Proxima Nova"/>
              </a:rPr>
              <a:t>Task 6.1: </a:t>
            </a:r>
            <a:r>
              <a:rPr lang="en-AU" sz="3600" b="1" dirty="0" smtClean="0"/>
              <a:t>Implement CRVS performance monitoring and evaluation system</a:t>
            </a:r>
            <a:endParaRPr lang="en-US" sz="3500" dirty="0" smtClean="0"/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 flipH="1">
            <a:off x="762000" y="24193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8991600" cy="990600"/>
          </a:xfrm>
        </p:spPr>
        <p:txBody>
          <a:bodyPr/>
          <a:lstStyle/>
          <a:p>
            <a:pPr algn="ctr"/>
            <a:r>
              <a:rPr lang="en-US" sz="3000" b="1" dirty="0" smtClean="0"/>
              <a:t>Task 6.1: </a:t>
            </a:r>
            <a:r>
              <a:rPr lang="en-AU" sz="3000" b="1" dirty="0" smtClean="0"/>
              <a:t>Implement CRVS performance monitoring and evaluation system</a:t>
            </a:r>
            <a:br>
              <a:rPr lang="en-AU" sz="3000" b="1" dirty="0" smtClean="0"/>
            </a:br>
            <a:endParaRPr lang="en-NZ" sz="3000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71550"/>
            <a:ext cx="8915400" cy="3581400"/>
          </a:xfrm>
        </p:spPr>
        <p:txBody>
          <a:bodyPr/>
          <a:lstStyle/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1: Refine process performance metric or indicators and targets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2: Establish baseline for the selected metrics or indicators 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3: Define data collection methods and timeline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chemeClr val="tx1"/>
                </a:solidFill>
                <a:latin typeface="+mn-lt"/>
                <a:ea typeface="MS PGothic" pitchFamily="34" charset="-128"/>
                <a:sym typeface="Proxima Nova"/>
              </a:rPr>
              <a:t>Step 4: Implement the CRVS performance monitoring and evaluation system</a:t>
            </a: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lvl="1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MS PGothic" pitchFamily="34" charset="-128"/>
              <a:sym typeface="Proxima Nova"/>
            </a:endParaRPr>
          </a:p>
          <a:p>
            <a:pPr marL="908050" indent="-436563" algn="just" eaLnBrk="0" fontAlgn="base" hangingPunct="0">
              <a:lnSpc>
                <a:spcPct val="100000"/>
              </a:lnSpc>
              <a:spcBef>
                <a:spcPts val="576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5000"/>
              <a:buNone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sz="2800" dirty="0" smtClean="0"/>
          </a:p>
          <a:p>
            <a:pPr marL="466344" lvl="1" indent="-466344" algn="just" eaLnBrk="0" fontAlgn="base" hangingPunct="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GB" sz="2800" dirty="0" smtClean="0"/>
          </a:p>
          <a:p>
            <a:pPr>
              <a:buFont typeface="Wingdings" pitchFamily="2" charset="2"/>
              <a:buNone/>
            </a:pPr>
            <a:endParaRPr lang="en-GB" sz="2800" dirty="0" smtClean="0"/>
          </a:p>
          <a:p>
            <a:pPr algn="just"/>
            <a:endParaRPr lang="en-GB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95400" y="4686300"/>
            <a:ext cx="4572000" cy="3429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CRVS Systems Improvement Jan 27-31, 2019  Technical Workshop, Bangkok, Thailand</a:t>
            </a: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98A2A4-F99B-4C85-9A51-2E8AF46F6229}" type="slidenum">
              <a:rPr lang="en-US" smtClean="0"/>
              <a:pPr/>
              <a:t>99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4762500"/>
            <a:ext cx="3009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" y="4487466"/>
            <a:ext cx="906463" cy="6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7668</TotalTime>
  <Words>4370</Words>
  <PresentationFormat>On-screen Show (16:9)</PresentationFormat>
  <Paragraphs>678</Paragraphs>
  <Slides>102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1" baseType="lpstr">
      <vt:lpstr>Arial</vt:lpstr>
      <vt:lpstr>Proxima Nova</vt:lpstr>
      <vt:lpstr>MS PGothic</vt:lpstr>
      <vt:lpstr>Times New Roman</vt:lpstr>
      <vt:lpstr>Wingdings</vt:lpstr>
      <vt:lpstr>Calibri</vt:lpstr>
      <vt:lpstr>Tahoma</vt:lpstr>
      <vt:lpstr>Symbol</vt:lpstr>
      <vt:lpstr>Simple Light</vt:lpstr>
      <vt:lpstr>CRVS Systems Improvement</vt:lpstr>
      <vt:lpstr>Outline of the Presentation</vt:lpstr>
      <vt:lpstr>Objectives of the Training</vt:lpstr>
      <vt:lpstr>Learning Objectives</vt:lpstr>
      <vt:lpstr>CRVS Systems Improvement</vt:lpstr>
      <vt:lpstr>Introduction</vt:lpstr>
      <vt:lpstr>Introduction</vt:lpstr>
      <vt:lpstr>What is a Business Process?</vt:lpstr>
      <vt:lpstr>What is a Business Process (BP)?</vt:lpstr>
      <vt:lpstr>What is a Business Process (BP)?</vt:lpstr>
      <vt:lpstr>CRVS Business Processes</vt:lpstr>
      <vt:lpstr>CRVS Sub-Processes</vt:lpstr>
      <vt:lpstr>CRVS Sub-Processes</vt:lpstr>
      <vt:lpstr>Organization Vision, Process and Capabilities</vt:lpstr>
      <vt:lpstr>Organization Vision, Processes and Capabilities</vt:lpstr>
      <vt:lpstr>Organization Vision, Processes and Capabilities</vt:lpstr>
      <vt:lpstr>What is Business Process Improvement?</vt:lpstr>
      <vt:lpstr>What is Business Process Improvement (BPI)?</vt:lpstr>
      <vt:lpstr>BPI and Service Quality</vt:lpstr>
      <vt:lpstr>BPI and Service Quality</vt:lpstr>
      <vt:lpstr>BPI and Service Quality</vt:lpstr>
      <vt:lpstr>BPI and Service Quality</vt:lpstr>
      <vt:lpstr>BPI and Service Quality</vt:lpstr>
      <vt:lpstr>BPI and Service Quality</vt:lpstr>
      <vt:lpstr>BPI and Service Quality</vt:lpstr>
      <vt:lpstr>CRVS Systems Improvement Overview</vt:lpstr>
      <vt:lpstr>CRVS Systems Improvement Overview</vt:lpstr>
      <vt:lpstr>CRVS Systems Improvement Overview</vt:lpstr>
      <vt:lpstr>CRVS Systems Improvement Overview</vt:lpstr>
      <vt:lpstr>Discussion</vt:lpstr>
      <vt:lpstr>CRVS Systems Improvement</vt:lpstr>
      <vt:lpstr>The CRVS Systems Improvement Framework</vt:lpstr>
      <vt:lpstr>The CRVS Systems Improvement Framework</vt:lpstr>
      <vt:lpstr>The CRVS Systems Improvement Framework</vt:lpstr>
      <vt:lpstr>The CRVS Systems Improvement Framework</vt:lpstr>
      <vt:lpstr>The CRVS Systems Improvement Framework</vt:lpstr>
      <vt:lpstr>The CRVS Systems Improvement Framework</vt:lpstr>
      <vt:lpstr>The CRVS Systems Improvement Framework</vt:lpstr>
      <vt:lpstr>The CRVS Systems Improvement Framework</vt:lpstr>
      <vt:lpstr>Discussion</vt:lpstr>
      <vt:lpstr>CRVS Systems Improvement</vt:lpstr>
      <vt:lpstr>Practical Application of The Improvement Framework</vt:lpstr>
      <vt:lpstr>Stage 1:Plan CRVS Systems Improvement </vt:lpstr>
      <vt:lpstr>Task 1.1: Identify and Communicate the Problem</vt:lpstr>
      <vt:lpstr>Task 1.1: Identify and Communicate the Problem</vt:lpstr>
      <vt:lpstr>Task 1.2: Establish Effective CRVS Governance and Iprovement Team</vt:lpstr>
      <vt:lpstr>Task 1.2: Establish Effective CRVS Governance and Improvement Team</vt:lpstr>
      <vt:lpstr>Task 1.3: Establish stakeholders engagement plan</vt:lpstr>
      <vt:lpstr>Task 1.3: Establish stakeholders engagement plan</vt:lpstr>
      <vt:lpstr>Discussion</vt:lpstr>
      <vt:lpstr>Stage 2:Analyze CRVS Systems </vt:lpstr>
      <vt:lpstr>Task 2.1: Conduct Desk Review</vt:lpstr>
      <vt:lpstr>Task 2.1: Conduct Desk Review</vt:lpstr>
      <vt:lpstr>Task 2.2: Map Existing CRVS Business Processes</vt:lpstr>
      <vt:lpstr>Task 2.2: Map Existing CRVS Processes</vt:lpstr>
      <vt:lpstr>Step 4: Interview and generate the map</vt:lpstr>
      <vt:lpstr>Step 4: Interview and generate the map</vt:lpstr>
      <vt:lpstr>Discussion</vt:lpstr>
      <vt:lpstr>Task 2.3: Analyze Existing CRVS Processes</vt:lpstr>
      <vt:lpstr>Analyze the Existing CRVS Processes</vt:lpstr>
      <vt:lpstr>Task 2.3: Analyze Existing CRVS Processes</vt:lpstr>
      <vt:lpstr>Step 1: Gather Process Performance Data</vt:lpstr>
      <vt:lpstr>Step 2: Analyze the Data</vt:lpstr>
      <vt:lpstr>Step 3: Identify the root cause </vt:lpstr>
      <vt:lpstr>Discussion</vt:lpstr>
      <vt:lpstr>Group work and Discussion</vt:lpstr>
      <vt:lpstr>Task 2.4: Benchmark your CRVS processes with international principles and recommendations and, and best practices</vt:lpstr>
      <vt:lpstr>Benchmark CRVS Processes</vt:lpstr>
      <vt:lpstr>Task 2.4: Benchmark CRVS Processes</vt:lpstr>
      <vt:lpstr>Stage 3:Improve CRVS Business Processes </vt:lpstr>
      <vt:lpstr>Task 3.1: Redesign a better process</vt:lpstr>
      <vt:lpstr>Task 3.1: Redesign a Better Process</vt:lpstr>
      <vt:lpstr>Step 1: Identify and envision potential redesign ideas to create a better process. </vt:lpstr>
      <vt:lpstr>Step 1: Identify and envision potential redesign ideas to create a better process. </vt:lpstr>
      <vt:lpstr>Step 2: Determine how to measure the new  process's performance    </vt:lpstr>
      <vt:lpstr>Step 3: Create a desired (to-be) process map  </vt:lpstr>
      <vt:lpstr>Step 4: Test proposed redesign idea</vt:lpstr>
      <vt:lpstr>Step 5: Examine the implications of potential redesign </vt:lpstr>
      <vt:lpstr>Step 6: Document (to-be) business processes</vt:lpstr>
      <vt:lpstr>Task 3.2: Validate redesigned (to-be) process with stakeholders</vt:lpstr>
      <vt:lpstr>Task 3.2: Validate (To-be) CRVS Processes</vt:lpstr>
      <vt:lpstr>Assignment &amp; Discussion</vt:lpstr>
      <vt:lpstr> Stage 4 - Review or formulate the CRVS strategic plan</vt:lpstr>
      <vt:lpstr> Task 4.1: Review or formulate the strategic plan </vt:lpstr>
      <vt:lpstr>Task 4.1: Review or formulate the strategic plan</vt:lpstr>
      <vt:lpstr> Task 4.2: Review or develop a national CRVS action plan </vt:lpstr>
      <vt:lpstr>Task 4.2: Review or develop CRVS action Plan</vt:lpstr>
      <vt:lpstr>Assignment &amp; Discussion</vt:lpstr>
      <vt:lpstr> Stage 5 - Implement the improvements</vt:lpstr>
      <vt:lpstr>Task 5.1: Acquire Required Resources and Capabilities</vt:lpstr>
      <vt:lpstr>Task 5.1: Acquire Required Resources and Capabilities</vt:lpstr>
      <vt:lpstr>Task 5.2: Prepare and implement change management Plan</vt:lpstr>
      <vt:lpstr>Task 5.2: Prepare and implement a Change Management Plan</vt:lpstr>
      <vt:lpstr>Task 5.3: Roll out the new CRVS business processes</vt:lpstr>
      <vt:lpstr>Task 5.3: Roll out the new CRVS business processes</vt:lpstr>
      <vt:lpstr>Discussion</vt:lpstr>
      <vt:lpstr>Stage 6: Monitor, Evaluate and Continuously Improve CRVS Processes </vt:lpstr>
      <vt:lpstr>Task 6.1: Implement CRVS performance monitoring and evaluation system</vt:lpstr>
      <vt:lpstr>Task 6.1: Implement CRVS performance monitoring and evaluation system </vt:lpstr>
      <vt:lpstr>Task 6.2: Continually monitor, evaluate and improve the CRVS process performance</vt:lpstr>
      <vt:lpstr>Task 6.2: Continually monitor, evaluate and improve the CRVS process performance</vt:lpstr>
      <vt:lpstr>CRVS Systems Improvement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Mturi Elias</cp:lastModifiedBy>
  <cp:revision>574</cp:revision>
  <dcterms:modified xsi:type="dcterms:W3CDTF">2019-01-28T17:04:26Z</dcterms:modified>
</cp:coreProperties>
</file>